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256" r:id="rId2"/>
    <p:sldId id="257" r:id="rId3"/>
    <p:sldId id="258" r:id="rId4"/>
    <p:sldId id="260" r:id="rId5"/>
    <p:sldId id="343" r:id="rId6"/>
    <p:sldId id="261" r:id="rId7"/>
    <p:sldId id="262" r:id="rId8"/>
    <p:sldId id="263" r:id="rId9"/>
    <p:sldId id="264" r:id="rId10"/>
    <p:sldId id="265" r:id="rId11"/>
    <p:sldId id="266" r:id="rId12"/>
    <p:sldId id="267" r:id="rId13"/>
    <p:sldId id="268" r:id="rId14"/>
    <p:sldId id="328" r:id="rId15"/>
    <p:sldId id="329" r:id="rId16"/>
    <p:sldId id="330" r:id="rId17"/>
    <p:sldId id="331" r:id="rId18"/>
    <p:sldId id="269" r:id="rId19"/>
    <p:sldId id="270" r:id="rId20"/>
    <p:sldId id="271" r:id="rId21"/>
    <p:sldId id="272" r:id="rId22"/>
    <p:sldId id="273" r:id="rId23"/>
    <p:sldId id="274" r:id="rId24"/>
    <p:sldId id="275" r:id="rId25"/>
    <p:sldId id="276" r:id="rId26"/>
    <p:sldId id="277" r:id="rId27"/>
    <p:sldId id="278" r:id="rId28"/>
    <p:sldId id="332" r:id="rId29"/>
    <p:sldId id="333" r:id="rId30"/>
    <p:sldId id="279" r:id="rId31"/>
    <p:sldId id="280" r:id="rId32"/>
    <p:sldId id="334" r:id="rId33"/>
    <p:sldId id="335" r:id="rId34"/>
    <p:sldId id="282" r:id="rId35"/>
    <p:sldId id="283" r:id="rId36"/>
    <p:sldId id="284" r:id="rId37"/>
    <p:sldId id="336" r:id="rId38"/>
    <p:sldId id="285" r:id="rId39"/>
    <p:sldId id="337" r:id="rId40"/>
    <p:sldId id="338" r:id="rId41"/>
    <p:sldId id="339" r:id="rId42"/>
    <p:sldId id="340" r:id="rId43"/>
    <p:sldId id="341" r:id="rId44"/>
    <p:sldId id="342" r:id="rId45"/>
    <p:sldId id="288" r:id="rId46"/>
    <p:sldId id="289" r:id="rId47"/>
    <p:sldId id="290" r:id="rId48"/>
    <p:sldId id="344" r:id="rId49"/>
    <p:sldId id="346" r:id="rId50"/>
    <p:sldId id="32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139" autoAdjust="0"/>
  </p:normalViewPr>
  <p:slideViewPr>
    <p:cSldViewPr>
      <p:cViewPr varScale="1">
        <p:scale>
          <a:sx n="57" d="100"/>
          <a:sy n="57" d="100"/>
        </p:scale>
        <p:origin x="-246" y="-96"/>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p:scale>
        <a:sx n="128" d="100"/>
        <a:sy n="128" d="100"/>
      </p:scale>
      <p:origin x="0" y="0"/>
    </p:cViewPr>
  </p:sorterViewPr>
  <p:notesViewPr>
    <p:cSldViewPr>
      <p:cViewPr varScale="1">
        <p:scale>
          <a:sx n="92" d="100"/>
          <a:sy n="92" d="100"/>
        </p:scale>
        <p:origin x="-373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20/04/2015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20/04/2015</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xmlns=""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xmlns=""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xmlns="" val="2083521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your</a:t>
            </a:r>
            <a:r>
              <a:rPr lang="en-US" baseline="0" dirty="0" smtClean="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xmlns="" val="57237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xmlns="" val="2339947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1000s</a:t>
            </a:r>
            <a:r>
              <a:rPr lang="en-US" baseline="0" dirty="0" smtClean="0"/>
              <a:t> of extensions, everyone supports different things, don’t know what anyone does</a:t>
            </a:r>
            <a:endParaRPr lang="en-US" dirty="0" smtClean="0"/>
          </a:p>
          <a:p>
            <a:endParaRPr lang="en-US" dirty="0" smtClean="0"/>
          </a:p>
          <a:p>
            <a:r>
              <a:rPr lang="en-US" dirty="0" smtClean="0"/>
              <a:t>Not everyone will support the 80%, but most will</a:t>
            </a:r>
          </a:p>
          <a:p>
            <a:r>
              <a:rPr lang="en-US" dirty="0" smtClean="0"/>
              <a:t>“What most systems support” (and thus what you should probably support too) encourages base interoperability</a:t>
            </a:r>
          </a:p>
          <a:p>
            <a:r>
              <a:rPr lang="en-US" dirty="0" smtClean="0"/>
              <a:t>Human readable fallback</a:t>
            </a:r>
          </a:p>
          <a:p>
            <a:endParaRPr lang="en-US" dirty="0" smtClean="0"/>
          </a:p>
          <a:p>
            <a:endParaRPr lang="en-US" dirty="0" smtClean="0"/>
          </a:p>
          <a:p>
            <a:r>
              <a:rPr lang="en-US" dirty="0" smtClean="0"/>
              <a:t>Profile – what elements are supported, registries available</a:t>
            </a:r>
          </a:p>
          <a:p>
            <a:r>
              <a:rPr lang="en-US" dirty="0" smtClean="0"/>
              <a:t>Conformance – REST</a:t>
            </a:r>
            <a:r>
              <a:rPr lang="en-US" baseline="0" dirty="0" smtClean="0"/>
              <a:t> operations, documents, messages, services</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xmlns="" val="8621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try very hard to *not* invent</a:t>
            </a:r>
            <a:r>
              <a:rPr lang="en-US" baseline="0" dirty="0" smtClean="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xmlns="" val="160231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xmlns="" val="1089533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 a bigger</a:t>
            </a:r>
            <a:r>
              <a:rPr lang="en-US" baseline="0" dirty="0" smtClean="0"/>
              <a:t> deal before HL7 decided to open up all IP</a:t>
            </a:r>
          </a:p>
          <a:p>
            <a:endParaRPr lang="en-US" baseline="0" dirty="0" smtClean="0"/>
          </a:p>
          <a:p>
            <a:r>
              <a:rPr lang="en-US" baseline="0" dirty="0" smtClean="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xmlns="" val="321706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smtClean="0"/>
              <a:t>Light or heavy</a:t>
            </a:r>
            <a:r>
              <a:rPr lang="en-US" baseline="0" dirty="0" smtClean="0"/>
              <a:t> c</a:t>
            </a:r>
            <a:r>
              <a:rPr lang="en-US" dirty="0" smtClean="0"/>
              <a:t>lients</a:t>
            </a:r>
          </a:p>
          <a:p>
            <a:pPr marL="171450" lvl="0" indent="-171450">
              <a:buFont typeface="Arial" panose="020B0604020202020204" pitchFamily="34" charset="0"/>
              <a:buChar char="•"/>
            </a:pPr>
            <a:r>
              <a:rPr lang="en-US" dirty="0" smtClean="0"/>
              <a:t>Central server or peer-to-peer</a:t>
            </a:r>
            <a:r>
              <a:rPr lang="en-US" baseline="0" dirty="0" smtClean="0"/>
              <a:t> sharing</a:t>
            </a:r>
          </a:p>
          <a:p>
            <a:pPr marL="171450" lvl="0" indent="-171450">
              <a:buFont typeface="Arial" panose="020B0604020202020204" pitchFamily="34" charset="0"/>
              <a:buChar char="•"/>
            </a:pPr>
            <a:r>
              <a:rPr lang="en-US" baseline="0" dirty="0" smtClean="0"/>
              <a:t>Push or pull</a:t>
            </a:r>
          </a:p>
          <a:p>
            <a:pPr marL="171450" lvl="0" indent="-171450">
              <a:buFont typeface="Arial" panose="020B0604020202020204" pitchFamily="34" charset="0"/>
              <a:buChar char="•"/>
            </a:pPr>
            <a:r>
              <a:rPr lang="en-US" dirty="0" smtClean="0"/>
              <a:t>Query</a:t>
            </a:r>
            <a:r>
              <a:rPr lang="en-US" baseline="0" dirty="0" smtClean="0"/>
              <a:t> or publish/subscribe</a:t>
            </a:r>
          </a:p>
          <a:p>
            <a:pPr marL="171450" lvl="0" indent="-171450">
              <a:buFont typeface="Arial" panose="020B0604020202020204" pitchFamily="34" charset="0"/>
              <a:buChar char="•"/>
            </a:pPr>
            <a:r>
              <a:rPr lang="en-US" baseline="0" dirty="0" smtClean="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smtClean="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xmlns="" val="329025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xmlns="" val="600045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xmlns="" val="3279809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Each day – 1 hour presentation, </a:t>
            </a:r>
            <a:r>
              <a:rPr lang="en-CA" smtClean="0"/>
              <a:t>30 minutes </a:t>
            </a:r>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smtClean="0"/>
              <a:t>Resources are building blocks, but useful in their own right</a:t>
            </a:r>
          </a:p>
          <a:p>
            <a:pPr marL="171428" indent="-171428">
              <a:buFontTx/>
              <a:buChar char="-"/>
            </a:pPr>
            <a:r>
              <a:rPr lang="nl-NL" dirty="0" smtClean="0"/>
              <a:t>Extensions supplement what resource doesn’t cover</a:t>
            </a:r>
          </a:p>
          <a:p>
            <a:pPr marL="171428" indent="-171428">
              <a:buFontTx/>
              <a:buChar char="-"/>
            </a:pPr>
            <a:r>
              <a:rPr lang="nl-NL" dirty="0" smtClean="0"/>
              <a:t>Solutions can be simple or complex</a:t>
            </a:r>
            <a:endParaRPr lang="nl-NL" dirty="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35</a:t>
            </a:fld>
            <a:endParaRPr lang="nl-NL">
              <a:solidFill>
                <a:prstClr val="black"/>
              </a:solidFill>
            </a:endParaRPr>
          </a:p>
        </p:txBody>
      </p:sp>
    </p:spTree>
    <p:extLst>
      <p:ext uri="{BB962C8B-B14F-4D97-AF65-F5344CB8AC3E}">
        <p14:creationId xmlns:p14="http://schemas.microsoft.com/office/powerpoint/2010/main" xmlns="" val="471287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xmlns="" val="1866578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xmlns="" val="850327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xmlns="" val="16760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Published</a:t>
            </a:r>
            <a:r>
              <a:rPr lang="en-US" baseline="0" dirty="0" smtClean="0"/>
              <a:t> as HTML</a:t>
            </a:r>
          </a:p>
          <a:p>
            <a:r>
              <a:rPr lang="en-US" baseline="0" dirty="0" smtClean="0"/>
              <a:t>Published using validation process  that performs consistency checks – like a software build</a:t>
            </a:r>
          </a:p>
          <a:p>
            <a:r>
              <a:rPr lang="en-US" baseline="0" dirty="0" smtClean="0"/>
              <a:t>Really shouldn’t require much guidance to read, but a few things to call out</a:t>
            </a:r>
          </a:p>
          <a:p>
            <a:r>
              <a:rPr lang="en-US" baseline="0" dirty="0" smtClean="0"/>
              <a:t>Objective of spec is developer can skim and decide in &lt; day</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extLst>
      <p:ext uri="{BB962C8B-B14F-4D97-AF65-F5344CB8AC3E}">
        <p14:creationId xmlns:p14="http://schemas.microsoft.com/office/powerpoint/2010/main" xmlns="" val="2490994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Each day – 1 hour presentation, </a:t>
            </a:r>
            <a:r>
              <a:rPr lang="en-CA" smtClean="0"/>
              <a:t>30 minutes </a:t>
            </a:r>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healthcare space)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xmlns="" val="2406371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xmlns="" val="165620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There are flaws in what exists</a:t>
            </a:r>
          </a:p>
          <a:p>
            <a:pPr lvl="0"/>
            <a:r>
              <a:rPr lang="en-US" dirty="0" smtClean="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xmlns="" val="238551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Arial" pitchFamily="34" charset="0"/>
                <a:ea typeface="MS PGothic" pitchFamily="34" charset="-128"/>
              </a:rPr>
              <a:t>Disagreement</a:t>
            </a:r>
          </a:p>
          <a:p>
            <a:r>
              <a:rPr lang="en-US" altLang="en-US" smtClean="0">
                <a:latin typeface="Arial" pitchFamily="34" charset="0"/>
                <a:ea typeface="MS PGothic" pitchFamily="34" charset="-128"/>
              </a:rPr>
              <a:t>Average cost of existence</a:t>
            </a:r>
          </a:p>
          <a:p>
            <a:r>
              <a:rPr lang="en-US" altLang="en-US" smtClean="0">
                <a:latin typeface="Arial" pitchFamily="34" charset="0"/>
                <a:ea typeface="MS PGothic" pitchFamily="34" charset="-128"/>
              </a:rPr>
              <a:t>Examples</a:t>
            </a:r>
          </a:p>
          <a:p>
            <a:r>
              <a:rPr lang="en-US" altLang="en-US" smtClean="0">
                <a:latin typeface="Arial" pitchFamily="34" charset="0"/>
                <a:ea typeface="MS PGothic" pitchFamily="34" charset="-128"/>
              </a:rPr>
              <a:t>Qualifications – not quite true</a:t>
            </a: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16</a:t>
            </a:fld>
            <a:endParaRPr lang="en-US" altLang="en-US" smtClean="0">
              <a:latin typeface="Calibri" pitchFamily="34" charset="0"/>
            </a:endParaRPr>
          </a:p>
        </p:txBody>
      </p:sp>
    </p:spTree>
    <p:extLst>
      <p:ext uri="{BB962C8B-B14F-4D97-AF65-F5344CB8AC3E}">
        <p14:creationId xmlns:p14="http://schemas.microsoft.com/office/powerpoint/2010/main" xmlns="" val="8272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xmlns="" val="1309389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xmlns="" val="679754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xmlns="" val="2659740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69022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638569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55576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1978479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xmlns="" val="14967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xmlns=""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4-05%20Tutorials/Introduction%20to%20FHIR.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w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4-05%20Tutorials/Introduction%20to%20FHIR.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mailto:lmckenzie@gevitying.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FHIR for Executives</a:t>
            </a:r>
            <a:br>
              <a:rPr lang="en-AU" dirty="0" smtClean="0"/>
            </a:br>
            <a:r>
              <a:rPr lang="en-AU" dirty="0" smtClean="0"/>
              <a:t>(1 of 2)</a:t>
            </a:r>
            <a:endParaRPr lang="en-AU" dirty="0"/>
          </a:p>
        </p:txBody>
      </p:sp>
      <p:sp>
        <p:nvSpPr>
          <p:cNvPr id="3" name="Subtitle 2"/>
          <p:cNvSpPr>
            <a:spLocks noGrp="1"/>
          </p:cNvSpPr>
          <p:nvPr>
            <p:ph type="subTitle" idx="1"/>
          </p:nvPr>
        </p:nvSpPr>
        <p:spPr/>
        <p:txBody>
          <a:bodyPr/>
          <a:lstStyle/>
          <a:p>
            <a:r>
              <a:rPr lang="en-AU" dirty="0" smtClean="0"/>
              <a:t>Lloyd McKenzie</a:t>
            </a:r>
          </a:p>
          <a:p>
            <a:r>
              <a:rPr lang="en-AU" dirty="0" smtClean="0"/>
              <a:t>April 20, 2015</a:t>
            </a:r>
            <a:endParaRPr lang="en-AU" dirty="0"/>
          </a:p>
        </p:txBody>
      </p:sp>
    </p:spTree>
    <p:extLst>
      <p:ext uri="{BB962C8B-B14F-4D97-AF65-F5344CB8AC3E}">
        <p14:creationId xmlns:p14="http://schemas.microsoft.com/office/powerpoint/2010/main" xmlns="" val="3495855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v2</a:t>
            </a:r>
            <a:endParaRPr lang="en-CA" dirty="0"/>
          </a:p>
        </p:txBody>
      </p:sp>
      <p:sp>
        <p:nvSpPr>
          <p:cNvPr id="3" name="Content Placeholder 2"/>
          <p:cNvSpPr>
            <a:spLocks noGrp="1"/>
          </p:cNvSpPr>
          <p:nvPr>
            <p:ph idx="1"/>
          </p:nvPr>
        </p:nvSpPr>
        <p:spPr/>
        <p:txBody>
          <a:bodyPr/>
          <a:lstStyle/>
          <a:p>
            <a:r>
              <a:rPr lang="en-US" dirty="0" smtClean="0"/>
              <a:t>Works relatively well within institutions</a:t>
            </a:r>
          </a:p>
          <a:p>
            <a:r>
              <a:rPr lang="en-US" dirty="0" smtClean="0"/>
              <a:t>But</a:t>
            </a:r>
          </a:p>
          <a:p>
            <a:pPr lvl="1"/>
            <a:r>
              <a:rPr lang="en-US" dirty="0" smtClean="0"/>
              <a:t>Legacy, custom syntax (learning curve, tools)</a:t>
            </a:r>
          </a:p>
          <a:p>
            <a:pPr lvl="1"/>
            <a:r>
              <a:rPr lang="en-US" dirty="0" smtClean="0"/>
              <a:t>Messaging design limits architectures</a:t>
            </a:r>
          </a:p>
          <a:p>
            <a:pPr lvl="1"/>
            <a:r>
              <a:rPr lang="en-US" dirty="0" smtClean="0"/>
              <a:t>Doesn’t scale well across organization boundaries</a:t>
            </a:r>
          </a:p>
          <a:p>
            <a:pPr lvl="1"/>
            <a:r>
              <a:rPr lang="en-US" dirty="0" smtClean="0"/>
              <a:t>Security/privacy infrastructure is minimal</a:t>
            </a:r>
          </a:p>
          <a:p>
            <a:pPr lvl="1"/>
            <a:r>
              <a:rPr lang="en-US" dirty="0" smtClean="0"/>
              <a:t>A potpourri of segments and fields with no means to distinguish the common from edge case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xmlns="" val="1641813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v3</a:t>
            </a:r>
            <a:endParaRPr lang="en-CA" dirty="0"/>
          </a:p>
        </p:txBody>
      </p:sp>
      <p:sp>
        <p:nvSpPr>
          <p:cNvPr id="3" name="Content Placeholder 2"/>
          <p:cNvSpPr>
            <a:spLocks noGrp="1"/>
          </p:cNvSpPr>
          <p:nvPr>
            <p:ph idx="1"/>
          </p:nvPr>
        </p:nvSpPr>
        <p:spPr/>
        <p:txBody>
          <a:bodyPr/>
          <a:lstStyle/>
          <a:p>
            <a:r>
              <a:rPr lang="en-US" dirty="0" smtClean="0"/>
              <a:t>Newer technology and semi-robust reference model, but</a:t>
            </a:r>
          </a:p>
          <a:p>
            <a:pPr lvl="1"/>
            <a:r>
              <a:rPr lang="en-US" dirty="0" smtClean="0"/>
              <a:t>Steep learning curve</a:t>
            </a:r>
          </a:p>
          <a:p>
            <a:pPr lvl="2"/>
            <a:r>
              <a:rPr lang="en-US" dirty="0" smtClean="0"/>
              <a:t>Primary implementations by those with $$$$s</a:t>
            </a:r>
          </a:p>
          <a:p>
            <a:pPr lvl="1"/>
            <a:r>
              <a:rPr lang="en-US" dirty="0" smtClean="0"/>
              <a:t>No inter-version wire compatibility</a:t>
            </a:r>
          </a:p>
          <a:p>
            <a:pPr lvl="1"/>
            <a:r>
              <a:rPr lang="en-US" dirty="0" smtClean="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xmlns="" val="2359892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CDA</a:t>
            </a:r>
            <a:endParaRPr lang="en-CA" dirty="0"/>
          </a:p>
        </p:txBody>
      </p:sp>
      <p:sp>
        <p:nvSpPr>
          <p:cNvPr id="3" name="Content Placeholder 2"/>
          <p:cNvSpPr>
            <a:spLocks noGrp="1"/>
          </p:cNvSpPr>
          <p:nvPr>
            <p:ph idx="1"/>
          </p:nvPr>
        </p:nvSpPr>
        <p:spPr/>
        <p:txBody>
          <a:bodyPr/>
          <a:lstStyle/>
          <a:p>
            <a:r>
              <a:rPr lang="en-US" dirty="0" smtClean="0"/>
              <a:t>Broad implementation, human-to-human interoperability, but:</a:t>
            </a:r>
          </a:p>
          <a:p>
            <a:pPr lvl="1"/>
            <a:r>
              <a:rPr lang="en-US" dirty="0" smtClean="0"/>
              <a:t>Still a very steep learning curve</a:t>
            </a:r>
          </a:p>
          <a:p>
            <a:pPr lvl="1"/>
            <a:r>
              <a:rPr lang="en-US" dirty="0" smtClean="0"/>
              <a:t>Interoperability beyond a human-to-human level is still a challenge, even with templates</a:t>
            </a:r>
          </a:p>
          <a:p>
            <a:pPr lvl="1"/>
            <a:r>
              <a:rPr lang="en-US" dirty="0" smtClean="0"/>
              <a:t>Document architecture doesn’t fit all problems</a:t>
            </a:r>
          </a:p>
          <a:p>
            <a:pPr lvl="1"/>
            <a:r>
              <a:rPr lang="en-US" dirty="0" smtClean="0"/>
              <a:t>Still a diversity of implementations</a:t>
            </a:r>
          </a:p>
          <a:p>
            <a:pPr lvl="1"/>
            <a:r>
              <a:rPr lang="en-US" dirty="0" smtClean="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xmlns="" val="1022666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 I should drop everything and use FHIR?</a:t>
            </a:r>
            <a:endParaRPr lang="en-CA" sz="3600" dirty="0"/>
          </a:p>
        </p:txBody>
      </p:sp>
      <p:sp>
        <p:nvSpPr>
          <p:cNvPr id="3" name="Content Placeholder 2"/>
          <p:cNvSpPr>
            <a:spLocks noGrp="1"/>
          </p:cNvSpPr>
          <p:nvPr>
            <p:ph idx="1"/>
          </p:nvPr>
        </p:nvSpPr>
        <p:spPr/>
        <p:txBody>
          <a:bodyPr/>
          <a:lstStyle/>
          <a:p>
            <a:r>
              <a:rPr lang="en-US" dirty="0" smtClean="0"/>
              <a:t>Tossing functioning systems the instant a promising newcomer appears is </a:t>
            </a:r>
            <a:r>
              <a:rPr lang="en-US" b="1" dirty="0" smtClean="0"/>
              <a:t>not</a:t>
            </a:r>
            <a:r>
              <a:rPr lang="en-US" dirty="0" smtClean="0"/>
              <a:t> generally a wise strategy</a:t>
            </a:r>
          </a:p>
          <a:p>
            <a:endParaRPr lang="en-US" dirty="0" smtClean="0"/>
          </a:p>
          <a:p>
            <a:r>
              <a:rPr lang="en-US" dirty="0" smtClean="0"/>
              <a:t>There’s room for something better</a:t>
            </a:r>
          </a:p>
          <a:p>
            <a:pPr lvl="1"/>
            <a:r>
              <a:rPr lang="en-US" dirty="0" smtClean="0"/>
              <a:t>FHIR tries to fill that gap</a:t>
            </a:r>
          </a:p>
          <a:p>
            <a:pPr lvl="1"/>
            <a:r>
              <a:rPr lang="en-US" dirty="0" smtClean="0"/>
              <a:t>Market will decide whether FHIR survives, coexists or replaces other products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xmlns="" val="3049922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Problems we face</a:t>
            </a:r>
            <a:endParaRPr lang="en-AU" dirty="0"/>
          </a:p>
        </p:txBody>
      </p:sp>
      <p:sp>
        <p:nvSpPr>
          <p:cNvPr id="3" name="Content Placeholder 2"/>
          <p:cNvSpPr>
            <a:spLocks noGrp="1"/>
          </p:cNvSpPr>
          <p:nvPr>
            <p:ph idx="1"/>
          </p:nvPr>
        </p:nvSpPr>
        <p:spPr/>
        <p:txBody>
          <a:bodyPr/>
          <a:lstStyle/>
          <a:p>
            <a:r>
              <a:rPr lang="en-AU" dirty="0" smtClean="0"/>
              <a:t>No central authorities</a:t>
            </a:r>
          </a:p>
          <a:p>
            <a:r>
              <a:rPr lang="en-AU" dirty="0" smtClean="0"/>
              <a:t>Permutation of biological and sociological complexity</a:t>
            </a:r>
          </a:p>
          <a:p>
            <a:r>
              <a:rPr lang="en-AU" dirty="0"/>
              <a:t>Fractal use cases</a:t>
            </a:r>
          </a:p>
          <a:p>
            <a:r>
              <a:rPr lang="en-AU" dirty="0" smtClean="0"/>
              <a:t>Economics favours </a:t>
            </a:r>
            <a:r>
              <a:rPr lang="en-AU" dirty="0" err="1" smtClean="0"/>
              <a:t>balkinization</a:t>
            </a:r>
            <a:endParaRPr lang="en-AU" dirty="0" smtClean="0"/>
          </a:p>
          <a:p>
            <a:r>
              <a:rPr lang="en-AU" dirty="0" smtClean="0"/>
              <a:t>Externalizing complexity</a:t>
            </a:r>
          </a:p>
          <a:p>
            <a:r>
              <a:rPr lang="en-AU" dirty="0" smtClean="0"/>
              <a:t>Much confusion about the problem</a:t>
            </a:r>
          </a:p>
          <a:p>
            <a:endParaRPr lang="en-AU"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xmlns="" val="4229053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Complexity Model</a:t>
            </a:r>
            <a:endParaRPr lang="en-AU"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xmlns="" val="1642038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dirty="0" smtClean="0">
                <a:ea typeface="MS PGothic" pitchFamily="34" charset="-128"/>
              </a:rPr>
              <a:t>Interoperability: It’s all about the people</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Cheap, flexible, and interoperable: </a:t>
            </a:r>
            <a:br>
              <a:rPr lang="en-US" altLang="en-US" sz="3200" dirty="0" smtClean="0">
                <a:ea typeface="MS PGothic" pitchFamily="34" charset="-128"/>
              </a:rPr>
            </a:br>
            <a:r>
              <a:rPr lang="en-US" altLang="en-US" sz="3200" dirty="0" smtClean="0">
                <a:ea typeface="MS PGothic" pitchFamily="34" charset="-128"/>
              </a:rPr>
              <a:t>pick two</a:t>
            </a:r>
            <a:endParaRPr lang="en-AU" altLang="en-US" sz="3200" dirty="0" smtClean="0">
              <a:ea typeface="MS PGothic" pitchFamily="34" charset="-128"/>
            </a:endParaRPr>
          </a:p>
        </p:txBody>
      </p:sp>
    </p:spTree>
    <p:extLst>
      <p:ext uri="{BB962C8B-B14F-4D97-AF65-F5344CB8AC3E}">
        <p14:creationId xmlns:p14="http://schemas.microsoft.com/office/powerpoint/2010/main" xmlns="" val="256791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Platform for Interoperability</a:t>
            </a:r>
            <a:endParaRPr lang="en-AU" dirty="0"/>
          </a:p>
        </p:txBody>
      </p:sp>
      <p:sp>
        <p:nvSpPr>
          <p:cNvPr id="3" name="Content Placeholder 2"/>
          <p:cNvSpPr>
            <a:spLocks noGrp="1"/>
          </p:cNvSpPr>
          <p:nvPr>
            <p:ph idx="1"/>
          </p:nvPr>
        </p:nvSpPr>
        <p:spPr/>
        <p:txBody>
          <a:bodyPr/>
          <a:lstStyle/>
          <a:p>
            <a:r>
              <a:rPr lang="en-AU" dirty="0" smtClean="0"/>
              <a:t>Build capability for all systems</a:t>
            </a:r>
          </a:p>
          <a:p>
            <a:r>
              <a:rPr lang="en-AU" dirty="0" smtClean="0"/>
              <a:t>Only fix </a:t>
            </a:r>
            <a:r>
              <a:rPr lang="en-AU" dirty="0" err="1" smtClean="0"/>
              <a:t>behavior</a:t>
            </a:r>
            <a:r>
              <a:rPr lang="en-AU" dirty="0" smtClean="0"/>
              <a:t> </a:t>
            </a:r>
          </a:p>
          <a:p>
            <a:pPr lvl="1"/>
            <a:r>
              <a:rPr lang="en-AU" dirty="0" smtClean="0"/>
              <a:t>When everyone agrees to it </a:t>
            </a:r>
          </a:p>
          <a:p>
            <a:pPr lvl="1"/>
            <a:r>
              <a:rPr lang="en-AU" dirty="0" smtClean="0"/>
              <a:t>When it creates capability or simplicity</a:t>
            </a:r>
          </a:p>
          <a:p>
            <a:r>
              <a:rPr lang="en-AU" dirty="0" smtClean="0"/>
              <a:t>Push constraints on </a:t>
            </a:r>
            <a:r>
              <a:rPr lang="en-AU" dirty="0" err="1" smtClean="0"/>
              <a:t>behavior</a:t>
            </a:r>
            <a:r>
              <a:rPr lang="en-AU" dirty="0" smtClean="0"/>
              <a:t> to “Implementation Guides”</a:t>
            </a:r>
          </a:p>
          <a:p>
            <a:r>
              <a:rPr lang="en-AU" dirty="0" smtClean="0"/>
              <a:t>FHIR is loose, but capable</a:t>
            </a:r>
          </a:p>
          <a:p>
            <a:pPr lvl="1"/>
            <a:r>
              <a:rPr lang="en-AU" dirty="0" smtClean="0"/>
              <a:t>Implementation space will be fractal </a:t>
            </a:r>
            <a:r>
              <a:rPr lang="en-AU" dirty="0" smtClean="0">
                <a:sym typeface="Wingdings" panose="05000000000000000000" pitchFamily="2" charset="2"/>
              </a:rPr>
              <a:t></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xmlns="" val="3253240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FHIR?</a:t>
            </a:r>
            <a:endParaRPr lang="en-CA" dirty="0"/>
          </a:p>
        </p:txBody>
      </p:sp>
      <p:sp>
        <p:nvSpPr>
          <p:cNvPr id="6" name="Text Placeholder 5"/>
          <p:cNvSpPr>
            <a:spLocks noGrp="1"/>
          </p:cNvSpPr>
          <p:nvPr>
            <p:ph type="body" idx="1"/>
          </p:nvPr>
        </p:nvSpPr>
        <p:spPr/>
        <p:txBody>
          <a:bodyPr/>
          <a:lstStyle/>
          <a:p>
            <a:r>
              <a:rPr lang="en-US" dirty="0" smtClean="0"/>
              <a:t>And how is it different?</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xmlns="" val="1487630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CA"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 Health</a:t>
            </a:r>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xmlns=""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dirty="0" smtClean="0"/>
              <a:t>Can be downloaded here:</a:t>
            </a:r>
          </a:p>
          <a:p>
            <a:pPr lvl="1"/>
            <a:r>
              <a:rPr lang="en-CA" dirty="0">
                <a:hlinkClick r:id="rId2"/>
              </a:rPr>
              <a:t>http://</a:t>
            </a:r>
            <a:r>
              <a:rPr lang="en-CA" dirty="0" smtClean="0">
                <a:hlinkClick r:id="rId2"/>
              </a:rPr>
              <a:t>gforge.hl7.org/svn/fhir/trunk/presentations/2015-04 </a:t>
            </a:r>
            <a:r>
              <a:rPr lang="en-CA" dirty="0" smtClean="0">
                <a:hlinkClick r:id="rId2"/>
              </a:rPr>
              <a:t>Webinars/FHIR for </a:t>
            </a:r>
            <a:r>
              <a:rPr lang="en-CA" dirty="0" smtClean="0">
                <a:hlinkClick r:id="rId2"/>
              </a:rPr>
              <a:t>Executives1.pptx</a:t>
            </a:r>
            <a:endParaRPr lang="en-CA" dirty="0" smtClean="0"/>
          </a:p>
          <a:p>
            <a:pPr lvl="2"/>
            <a:r>
              <a:rPr lang="en-US" dirty="0" smtClean="0"/>
              <a:t>Use “anonymous” and email address to logon</a:t>
            </a:r>
            <a:endParaRPr lang="en-CA" dirty="0" smtClean="0"/>
          </a:p>
          <a:p>
            <a:pPr lvl="0"/>
            <a:r>
              <a:rPr lang="en-US" dirty="0" smtClean="0"/>
              <a:t>Is licensed for use under the Creative Commons, specifically:</a:t>
            </a:r>
          </a:p>
          <a:p>
            <a:pPr lvl="1"/>
            <a:r>
              <a:rPr lang="en-CA" u="sng" dirty="0">
                <a:hlinkClick r:id="rId3"/>
              </a:rPr>
              <a:t>Creative Commons Attribution 3.0 </a:t>
            </a:r>
            <a:r>
              <a:rPr lang="en-CA" u="sng" dirty="0" err="1">
                <a:hlinkClick r:id="rId3"/>
              </a:rPr>
              <a:t>Unported</a:t>
            </a:r>
            <a:r>
              <a:rPr lang="en-CA" u="sng" dirty="0">
                <a:hlinkClick r:id="rId3"/>
              </a:rPr>
              <a:t> </a:t>
            </a:r>
            <a:r>
              <a:rPr lang="en-CA" u="sng" dirty="0" smtClean="0">
                <a:hlinkClick r:id="rId3"/>
              </a:rPr>
              <a:t>License</a:t>
            </a:r>
            <a:endParaRPr lang="en-CA" u="sng" dirty="0" smtClean="0"/>
          </a:p>
          <a:p>
            <a:pPr lvl="1"/>
            <a:r>
              <a:rPr lang="en-US" dirty="0" smtClean="0"/>
              <a:t>(Do with it as you wish, so long as you give</a:t>
            </a:r>
            <a:br>
              <a:rPr lang="en-US" dirty="0" smtClean="0"/>
            </a:br>
            <a:r>
              <a:rPr lang="en-US" dirty="0" smtClean="0"/>
              <a:t> credit)</a:t>
            </a:r>
            <a:endParaRPr lang="en-CA"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87824" y="5301208"/>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8488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Genesis of FHIR</a:t>
            </a:r>
            <a:endParaRPr lang="en-AU" dirty="0"/>
          </a:p>
        </p:txBody>
      </p:sp>
      <p:sp>
        <p:nvSpPr>
          <p:cNvPr id="3" name="Content Placeholder 2"/>
          <p:cNvSpPr>
            <a:spLocks noGrp="1"/>
          </p:cNvSpPr>
          <p:nvPr>
            <p:ph idx="1"/>
          </p:nvPr>
        </p:nvSpPr>
        <p:spPr/>
        <p:txBody>
          <a:bodyPr/>
          <a:lstStyle/>
          <a:p>
            <a:r>
              <a:rPr lang="en-AU" dirty="0" smtClean="0"/>
              <a:t>What would healthcare exchange look like if we started from scratch using modern approaches?</a:t>
            </a:r>
          </a:p>
          <a:p>
            <a:pPr lvl="1"/>
            <a:r>
              <a:rPr lang="en-AU" dirty="0" smtClean="0"/>
              <a:t>Web search for success markers led to RESTful based APIs</a:t>
            </a:r>
          </a:p>
          <a:p>
            <a:pPr lvl="1"/>
            <a:r>
              <a:rPr lang="en-AU" dirty="0" smtClean="0"/>
              <a:t>Exemplar: Highrise (</a:t>
            </a:r>
            <a:r>
              <a:rPr lang="en-AU" dirty="0" smtClean="0">
                <a:hlinkClick r:id="rId2"/>
              </a:rPr>
              <a:t>https://github.com/37signals/highrise-api</a:t>
            </a:r>
            <a:r>
              <a:rPr lang="en-AU" dirty="0" smtClean="0"/>
              <a:t>)</a:t>
            </a:r>
          </a:p>
          <a:p>
            <a:r>
              <a:rPr lang="en-AU" dirty="0" smtClean="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xmlns="" val="68858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 Key differences</a:t>
            </a:r>
            <a:endParaRPr lang="en-CA" dirty="0"/>
          </a:p>
        </p:txBody>
      </p:sp>
      <p:sp>
        <p:nvSpPr>
          <p:cNvPr id="4" name="Content Placeholder 3"/>
          <p:cNvSpPr>
            <a:spLocks noGrp="1"/>
          </p:cNvSpPr>
          <p:nvPr>
            <p:ph idx="1"/>
          </p:nvPr>
        </p:nvSpPr>
        <p:spPr/>
        <p:txBody>
          <a:bodyPr/>
          <a:lstStyle/>
          <a:p>
            <a:pPr lvl="0"/>
            <a:r>
              <a:rPr lang="en-US" dirty="0" smtClean="0"/>
              <a:t>Focus on </a:t>
            </a:r>
            <a:r>
              <a:rPr lang="en-US" b="1" dirty="0" smtClean="0"/>
              <a:t>Implementers</a:t>
            </a:r>
          </a:p>
          <a:p>
            <a:pPr lvl="0"/>
            <a:r>
              <a:rPr lang="en-US" dirty="0" smtClean="0"/>
              <a:t>Target support for </a:t>
            </a:r>
            <a:r>
              <a:rPr lang="en-US" b="1" dirty="0" smtClean="0"/>
              <a:t>common</a:t>
            </a:r>
            <a:r>
              <a:rPr lang="en-US" dirty="0" smtClean="0"/>
              <a:t> </a:t>
            </a:r>
            <a:r>
              <a:rPr lang="en-US" b="1" dirty="0" smtClean="0"/>
              <a:t>scenarios</a:t>
            </a:r>
          </a:p>
          <a:p>
            <a:r>
              <a:rPr lang="en-US" dirty="0" smtClean="0"/>
              <a:t>Leverage cross-industry </a:t>
            </a:r>
            <a:r>
              <a:rPr lang="en-US" b="1" dirty="0" smtClean="0"/>
              <a:t>web technologies</a:t>
            </a:r>
          </a:p>
          <a:p>
            <a:r>
              <a:rPr lang="en-US" dirty="0" smtClean="0"/>
              <a:t>Require </a:t>
            </a:r>
            <a:r>
              <a:rPr lang="en-US" b="1" dirty="0" smtClean="0"/>
              <a:t>human readability</a:t>
            </a:r>
            <a:r>
              <a:rPr lang="en-US" dirty="0" smtClean="0"/>
              <a:t> as base level of interoperability</a:t>
            </a:r>
          </a:p>
          <a:p>
            <a:r>
              <a:rPr lang="en-US" dirty="0" smtClean="0"/>
              <a:t>Make content </a:t>
            </a:r>
            <a:r>
              <a:rPr lang="en-US" b="1" dirty="0" smtClean="0"/>
              <a:t>freely available</a:t>
            </a:r>
          </a:p>
          <a:p>
            <a:r>
              <a:rPr lang="en-US" b="0" dirty="0" smtClean="0"/>
              <a:t>Support multiple </a:t>
            </a:r>
            <a:r>
              <a:rPr lang="en-US" b="1" dirty="0" smtClean="0"/>
              <a:t>paradigms </a:t>
            </a:r>
            <a:r>
              <a:rPr lang="en-US" b="0" dirty="0" smtClean="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solidFill>
                  <a:schemeClr val="tx1"/>
                </a:solidFill>
                <a:effectLst/>
                <a:latin typeface="+mn-lt"/>
                <a:ea typeface="+mn-ea"/>
                <a:cs typeface="+mn-cs"/>
              </a:rPr>
              <a:t>Demonstrate best practice </a:t>
            </a:r>
            <a:r>
              <a:rPr lang="en-US" sz="3100" b="1" dirty="0" smtClean="0">
                <a:solidFill>
                  <a:schemeClr val="tx1"/>
                </a:solidFill>
                <a:effectLst/>
                <a:latin typeface="+mn-lt"/>
                <a:ea typeface="+mn-ea"/>
                <a:cs typeface="+mn-cs"/>
              </a:rPr>
              <a:t>governance</a:t>
            </a:r>
            <a:endParaRPr lang="en-CA" sz="3100" dirty="0" smtClean="0">
              <a:effectLst/>
            </a:endParaRPr>
          </a:p>
        </p:txBody>
      </p:sp>
    </p:spTree>
    <p:extLst>
      <p:ext uri="{BB962C8B-B14F-4D97-AF65-F5344CB8AC3E}">
        <p14:creationId xmlns:p14="http://schemas.microsoft.com/office/powerpoint/2010/main" xmlns="" val="1763149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p14="http://schemas.microsoft.com/office/powerpoint/2010/main" xmlns="" val="72675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xmlns="" val="11389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ISO AD type</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dirty="0" err="1" smtClean="0"/>
              <a:t>isNotOrdered</a:t>
            </a:r>
            <a:r>
              <a:rPr lang="en-US" dirty="0"/>
              <a:t>, updateMode, </a:t>
            </a:r>
            <a:r>
              <a:rPr lang="en-US" dirty="0" err="1"/>
              <a:t>flavorId</a:t>
            </a:r>
            <a:r>
              <a:rPr lang="en-US" dirty="0"/>
              <a:t>, </a:t>
            </a:r>
            <a:r>
              <a:rPr lang="en-US" dirty="0" err="1"/>
              <a:t>nullFlavor</a:t>
            </a:r>
            <a:r>
              <a:rPr lang="en-US" dirty="0"/>
              <a:t>, </a:t>
            </a:r>
            <a:r>
              <a:rPr lang="en-US" dirty="0" err="1"/>
              <a:t>controlAct</a:t>
            </a:r>
            <a:r>
              <a:rPr lang="en-US" dirty="0"/>
              <a:t> root &amp; extension, </a:t>
            </a:r>
            <a:r>
              <a:rPr lang="en-US" dirty="0" err="1"/>
              <a:t>validTime</a:t>
            </a:r>
            <a:r>
              <a:rPr lang="en-US" dirty="0"/>
              <a:t> low and high, useable period (GTS – no room on the </a:t>
            </a:r>
            <a:r>
              <a:rPr lang="en-US" dirty="0" smtClean="0"/>
              <a:t>slide), use</a:t>
            </a:r>
          </a:p>
          <a:p>
            <a:pPr lvl="1"/>
            <a:r>
              <a:rPr lang="en-US" dirty="0" smtClean="0"/>
              <a:t>home, primary home, vacation home, workplace, direct, public, bad, physical, postal, temporary, alphabetic, ideographic, syllabic, search, </a:t>
            </a:r>
            <a:r>
              <a:rPr lang="en-US" dirty="0" err="1" smtClean="0"/>
              <a:t>soundex</a:t>
            </a:r>
            <a:r>
              <a:rPr lang="en-US" dirty="0" smtClean="0"/>
              <a:t>, phonetic</a:t>
            </a:r>
          </a:p>
          <a:p>
            <a:r>
              <a:rPr lang="en-US" dirty="0" smtClean="0"/>
              <a:t>0..* parts, each with:</a:t>
            </a:r>
          </a:p>
          <a:p>
            <a:pPr lvl="1"/>
            <a:r>
              <a:rPr lang="en-US" dirty="0" smtClean="0"/>
              <a:t>value, code</a:t>
            </a:r>
            <a:r>
              <a:rPr lang="en-US" dirty="0"/>
              <a:t>, code system, code system name, code system version</a:t>
            </a:r>
            <a:r>
              <a:rPr lang="en-US" dirty="0" smtClean="0"/>
              <a:t>, language, type:</a:t>
            </a:r>
          </a:p>
          <a:p>
            <a:pPr lvl="2"/>
            <a:r>
              <a:rPr lang="en-US" dirty="0" smtClean="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a:t>
            </a:r>
            <a:br>
              <a:rPr lang="en-US" dirty="0" smtClean="0"/>
            </a:br>
            <a:r>
              <a:rPr lang="en-US" dirty="0" smtClean="0"/>
              <a:t>postal code, delivery point identifier</a:t>
            </a:r>
          </a:p>
        </p:txBody>
      </p:sp>
    </p:spTree>
    <p:extLst>
      <p:ext uri="{BB962C8B-B14F-4D97-AF65-F5344CB8AC3E}">
        <p14:creationId xmlns:p14="http://schemas.microsoft.com/office/powerpoint/2010/main" xmlns="" val="162103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FHIR Address</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smtClean="0">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smtClean="0"/>
              <a:t>period</a:t>
            </a:r>
            <a:r>
              <a:rPr lang="en-US" dirty="0" smtClean="0"/>
              <a:t> (low, high)</a:t>
            </a:r>
            <a:r>
              <a:rPr lang="en-US" strike="sngStrike" dirty="0" smtClean="0">
                <a:solidFill>
                  <a:srgbClr val="FF0000"/>
                </a:solidFill>
              </a:rPr>
              <a:t> </a:t>
            </a:r>
            <a:r>
              <a:rPr lang="en-US" strike="sngStrike" dirty="0">
                <a:solidFill>
                  <a:srgbClr val="FF0000"/>
                </a:solidFill>
              </a:rPr>
              <a:t>(GTS – no room on the </a:t>
            </a:r>
            <a:r>
              <a:rPr lang="en-US" strike="sngStrike" dirty="0" smtClean="0">
                <a:solidFill>
                  <a:srgbClr val="FF0000"/>
                </a:solidFill>
              </a:rPr>
              <a:t>slide), </a:t>
            </a:r>
            <a:r>
              <a:rPr lang="en-US" b="1" dirty="0" smtClean="0"/>
              <a:t>use</a:t>
            </a:r>
          </a:p>
          <a:p>
            <a:pPr lvl="1"/>
            <a:r>
              <a:rPr lang="en-US" b="1" dirty="0" smtClean="0"/>
              <a:t>home</a:t>
            </a:r>
            <a:r>
              <a:rPr lang="en-US" strike="sngStrike" dirty="0" smtClean="0">
                <a:solidFill>
                  <a:srgbClr val="FF0000"/>
                </a:solidFill>
              </a:rPr>
              <a:t>, primary home, vacation home, </a:t>
            </a:r>
            <a:r>
              <a:rPr lang="en-US" b="1" dirty="0" smtClean="0"/>
              <a:t>work</a:t>
            </a:r>
            <a:r>
              <a:rPr lang="en-US" strike="sngStrike" dirty="0" smtClean="0">
                <a:solidFill>
                  <a:srgbClr val="FF0000"/>
                </a:solidFill>
              </a:rPr>
              <a:t>place, direct, public, bad, physical, postal, </a:t>
            </a:r>
            <a:r>
              <a:rPr lang="en-US" b="1" dirty="0" smtClean="0"/>
              <a:t>temp</a:t>
            </a:r>
            <a:r>
              <a:rPr lang="en-US" strike="sngStrike" dirty="0" smtClean="0">
                <a:solidFill>
                  <a:srgbClr val="FF0000"/>
                </a:solidFill>
              </a:rPr>
              <a:t>orary, alphabetic, ideographic, syllabic, search, </a:t>
            </a:r>
            <a:r>
              <a:rPr lang="en-US" strike="sngStrike" dirty="0" err="1" smtClean="0">
                <a:solidFill>
                  <a:srgbClr val="FF0000"/>
                </a:solidFill>
              </a:rPr>
              <a:t>soundex</a:t>
            </a:r>
            <a:r>
              <a:rPr lang="en-US" strike="sngStrike" dirty="0" smtClean="0">
                <a:solidFill>
                  <a:srgbClr val="FF0000"/>
                </a:solidFill>
              </a:rPr>
              <a:t>, phonetic, </a:t>
            </a:r>
            <a:r>
              <a:rPr lang="en-US" dirty="0" smtClean="0"/>
              <a:t>old</a:t>
            </a:r>
          </a:p>
          <a:p>
            <a:r>
              <a:rPr lang="en-US" strike="sngStrike" dirty="0" smtClean="0">
                <a:solidFill>
                  <a:srgbClr val="FF0000"/>
                </a:solidFill>
              </a:rPr>
              <a:t>0..* parts, each </a:t>
            </a:r>
            <a:r>
              <a:rPr lang="en-US" strike="sngStrike" dirty="0" err="1" smtClean="0">
                <a:solidFill>
                  <a:srgbClr val="FF0000"/>
                </a:solidFill>
              </a:rPr>
              <a:t>with:</a:t>
            </a:r>
            <a:r>
              <a:rPr lang="en-US" dirty="0" err="1" smtClean="0"/>
              <a:t>text</a:t>
            </a:r>
            <a:endParaRPr lang="en-US" dirty="0" smtClean="0"/>
          </a:p>
          <a:p>
            <a:pPr lvl="1"/>
            <a:r>
              <a:rPr lang="en-US" strike="sngStrike" dirty="0" smtClean="0">
                <a:solidFill>
                  <a:srgbClr val="FF0000"/>
                </a:solidFill>
              </a:rPr>
              <a:t>value, code</a:t>
            </a:r>
            <a:r>
              <a:rPr lang="en-US" strike="sngStrike" dirty="0">
                <a:solidFill>
                  <a:srgbClr val="FF0000"/>
                </a:solidFill>
              </a:rPr>
              <a:t>, code system, code system name, code system version</a:t>
            </a:r>
            <a:r>
              <a:rPr lang="en-US" strike="sngStrike" dirty="0" smtClean="0">
                <a:solidFill>
                  <a:srgbClr val="FF0000"/>
                </a:solidFill>
              </a:rPr>
              <a:t>, language, type:</a:t>
            </a:r>
          </a:p>
          <a:p>
            <a:pPr lvl="2"/>
            <a:r>
              <a:rPr lang="en-US" strike="sngStrike" dirty="0" smtClean="0">
                <a:solidFill>
                  <a:srgbClr val="FF0000"/>
                </a:solidFill>
              </a:rPr>
              <a:t>address </a:t>
            </a:r>
            <a:r>
              <a:rPr lang="en-US" b="1" dirty="0" smtClean="0"/>
              <a:t>line</a:t>
            </a:r>
            <a:r>
              <a:rPr lang="en-US" strike="sngStrike" dirty="0" smtClean="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smtClean="0"/>
              <a:t>country</a:t>
            </a:r>
            <a:r>
              <a:rPr lang="en-US" strike="sngStrike" dirty="0" smtClean="0">
                <a:solidFill>
                  <a:srgbClr val="FF0000"/>
                </a:solidFill>
              </a:rPr>
              <a:t>, county or parish, </a:t>
            </a:r>
            <a:r>
              <a:rPr lang="en-US" strike="sngStrike" dirty="0" err="1" smtClean="0">
                <a:solidFill>
                  <a:srgbClr val="FF0000"/>
                </a:solidFill>
              </a:rPr>
              <a:t>municipality</a:t>
            </a:r>
            <a:r>
              <a:rPr lang="en-US" b="1" dirty="0" err="1" smtClean="0"/>
              <a:t>city</a:t>
            </a:r>
            <a:r>
              <a:rPr lang="en-US" strike="sngStrike" dirty="0" smtClean="0">
                <a:solidFill>
                  <a:srgbClr val="FF0000"/>
                </a:solidFill>
              </a:rPr>
              <a:t>, delimiter, post box, precinct, </a:t>
            </a:r>
            <a:br>
              <a:rPr lang="en-US" strike="sngStrike" dirty="0" smtClean="0">
                <a:solidFill>
                  <a:srgbClr val="FF0000"/>
                </a:solidFill>
              </a:rPr>
            </a:br>
            <a:r>
              <a:rPr lang="en-US" b="1" dirty="0" smtClean="0"/>
              <a:t>state</a:t>
            </a:r>
            <a:r>
              <a:rPr lang="en-US" strike="sngStrike" dirty="0" smtClean="0">
                <a:solidFill>
                  <a:srgbClr val="FF0000"/>
                </a:solidFill>
              </a:rPr>
              <a:t> or province, postal </a:t>
            </a:r>
            <a:r>
              <a:rPr lang="en-US" strike="sngStrike" dirty="0" err="1" smtClean="0">
                <a:solidFill>
                  <a:srgbClr val="FF0000"/>
                </a:solidFill>
              </a:rPr>
              <a:t>code</a:t>
            </a:r>
            <a:r>
              <a:rPr lang="en-US" b="1" dirty="0" err="1" smtClean="0"/>
              <a:t>zip</a:t>
            </a:r>
            <a:r>
              <a:rPr lang="en-US" strike="sngStrike" dirty="0" smtClean="0">
                <a:solidFill>
                  <a:srgbClr val="FF0000"/>
                </a:solidFill>
              </a:rPr>
              <a:t>, delivery point identifier</a:t>
            </a:r>
          </a:p>
        </p:txBody>
      </p:sp>
    </p:spTree>
    <p:extLst>
      <p:ext uri="{BB962C8B-B14F-4D97-AF65-F5344CB8AC3E}">
        <p14:creationId xmlns:p14="http://schemas.microsoft.com/office/powerpoint/2010/main" xmlns="" val="1135061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Won’t extensions break interoperability?</a:t>
            </a:r>
            <a:endParaRPr lang="en-CA" dirty="0"/>
          </a:p>
        </p:txBody>
      </p:sp>
      <p:sp>
        <p:nvSpPr>
          <p:cNvPr id="3" name="Content Placeholder 2"/>
          <p:cNvSpPr>
            <a:spLocks noGrp="1"/>
          </p:cNvSpPr>
          <p:nvPr>
            <p:ph idx="1"/>
          </p:nvPr>
        </p:nvSpPr>
        <p:spPr/>
        <p:txBody>
          <a:bodyPr/>
          <a:lstStyle/>
          <a:p>
            <a:r>
              <a:rPr lang="en-US" dirty="0" smtClean="0"/>
              <a:t>The 80% + narrative helps provide “base” interoperability</a:t>
            </a:r>
          </a:p>
          <a:p>
            <a:endParaRPr lang="en-US" dirty="0" smtClean="0"/>
          </a:p>
          <a:p>
            <a:r>
              <a:rPr lang="en-US" dirty="0" smtClean="0"/>
              <a:t>For “robust” interoperability</a:t>
            </a:r>
          </a:p>
          <a:p>
            <a:pPr lvl="1"/>
            <a:r>
              <a:rPr lang="en-US" dirty="0" smtClean="0"/>
              <a:t>Profile – constrains structure</a:t>
            </a:r>
          </a:p>
          <a:p>
            <a:pPr lvl="1"/>
            <a:r>
              <a:rPr lang="en-US" dirty="0" smtClean="0"/>
              <a:t>Conformance – constrains behavior</a:t>
            </a:r>
          </a:p>
          <a:p>
            <a:pPr lvl="2"/>
            <a:r>
              <a:rPr lang="en-US" dirty="0" smtClean="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xmlns="" val="1092394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technologies</a:t>
            </a:r>
            <a:endParaRPr lang="en-CA" dirty="0"/>
          </a:p>
        </p:txBody>
      </p:sp>
      <p:sp>
        <p:nvSpPr>
          <p:cNvPr id="3" name="Content Placeholder 2"/>
          <p:cNvSpPr>
            <a:spLocks noGrp="1"/>
          </p:cNvSpPr>
          <p:nvPr>
            <p:ph idx="1"/>
          </p:nvPr>
        </p:nvSpPr>
        <p:spPr/>
        <p:txBody>
          <a:bodyPr/>
          <a:lstStyle/>
          <a:p>
            <a:r>
              <a:rPr lang="en-CA" dirty="0" smtClean="0"/>
              <a:t>Instances shared using XML &amp; JSON</a:t>
            </a:r>
          </a:p>
          <a:p>
            <a:r>
              <a:rPr lang="en-CA" dirty="0" smtClean="0"/>
              <a:t>Web calls work the same way they do for Google &amp; Twitter</a:t>
            </a:r>
          </a:p>
          <a:p>
            <a:r>
              <a:rPr lang="en-CA" dirty="0" smtClean="0"/>
              <a:t>Rely on HTTPS, </a:t>
            </a:r>
            <a:r>
              <a:rPr lang="en-CA" dirty="0" err="1" smtClean="0"/>
              <a:t>Oauth</a:t>
            </a:r>
            <a:r>
              <a:rPr lang="en-CA" dirty="0" smtClean="0"/>
              <a:t>, etc. for security functions</a:t>
            </a:r>
          </a:p>
          <a:p>
            <a:r>
              <a:rPr lang="en-US" dirty="0" smtClean="0"/>
              <a:t>Benefits</a:t>
            </a:r>
          </a:p>
          <a:p>
            <a:pPr lvl="1"/>
            <a:r>
              <a:rPr lang="en-US" dirty="0" smtClean="0"/>
              <a:t>Cross-Industry standards</a:t>
            </a:r>
          </a:p>
          <a:p>
            <a:pPr lvl="1"/>
            <a:r>
              <a:rPr lang="en-US" dirty="0" smtClean="0"/>
              <a:t>Well supported by tools</a:t>
            </a:r>
          </a:p>
          <a:p>
            <a:pPr lvl="1"/>
            <a:r>
              <a:rPr lang="en-US" dirty="0" smtClean="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smtClean="0">
                <a:ln w="12700">
                  <a:noFill/>
                  <a:prstDash val="solid"/>
                </a:ln>
                <a:solidFill>
                  <a:schemeClr val="accent1">
                    <a:alpha val="5000"/>
                  </a:schemeClr>
                </a:solidFill>
                <a:effectLst>
                  <a:outerShdw blurRad="41275" dist="20320" dir="1800000" algn="tl" rotWithShape="0">
                    <a:srgbClr val="000000">
                      <a:alpha val="40000"/>
                    </a:srgbClr>
                  </a:outerShdw>
                </a:effectLst>
              </a:rPr>
              <a:t>http://...</a:t>
            </a:r>
            <a:endPar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24882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CA" dirty="0"/>
          </a:p>
        </p:txBody>
      </p:sp>
      <p:sp>
        <p:nvSpPr>
          <p:cNvPr id="3" name="Content Placeholder 2"/>
          <p:cNvSpPr>
            <a:spLocks noGrp="1"/>
          </p:cNvSpPr>
          <p:nvPr>
            <p:ph idx="1"/>
          </p:nvPr>
        </p:nvSpPr>
        <p:spPr/>
        <p:txBody>
          <a:bodyPr/>
          <a:lstStyle/>
          <a:p>
            <a:r>
              <a:rPr lang="en-US" dirty="0" smtClean="0"/>
              <a:t>Clinical Documents has both narrative and data</a:t>
            </a:r>
          </a:p>
          <a:p>
            <a:r>
              <a:rPr lang="en-US" dirty="0" smtClean="0"/>
              <a:t>The data / narrative dynamic exists throughout the process </a:t>
            </a:r>
          </a:p>
          <a:p>
            <a:pPr lvl="0"/>
            <a:r>
              <a:rPr lang="en-US" dirty="0" smtClean="0"/>
              <a:t>In FHIR, </a:t>
            </a:r>
            <a:r>
              <a:rPr lang="en-US" b="1" dirty="0" smtClean="0"/>
              <a:t>every</a:t>
            </a:r>
            <a:r>
              <a:rPr lang="en-US" b="0" baseline="0" dirty="0" smtClean="0"/>
              <a:t> resource </a:t>
            </a:r>
            <a:r>
              <a:rPr lang="en-US" dirty="0" smtClean="0"/>
              <a:t>can (should)</a:t>
            </a:r>
            <a:r>
              <a:rPr lang="en-US" b="0" baseline="0" dirty="0" smtClean="0"/>
              <a:t> </a:t>
            </a:r>
            <a:br>
              <a:rPr lang="en-US" b="0" baseline="0" dirty="0" smtClean="0"/>
            </a:br>
            <a:r>
              <a:rPr lang="en-US" b="0" baseline="0" dirty="0" smtClean="0"/>
              <a:t>have a human-readable expression</a:t>
            </a:r>
          </a:p>
          <a:p>
            <a:pPr lvl="1"/>
            <a:r>
              <a:rPr lang="en-US" dirty="0" smtClean="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6980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Freely available</a:t>
            </a:r>
            <a:endParaRPr lang="en-CA" dirty="0"/>
          </a:p>
        </p:txBody>
      </p:sp>
      <p:sp>
        <p:nvSpPr>
          <p:cNvPr id="3" name="Content Placeholder 2"/>
          <p:cNvSpPr>
            <a:spLocks noGrp="1"/>
          </p:cNvSpPr>
          <p:nvPr>
            <p:ph idx="1"/>
          </p:nvPr>
        </p:nvSpPr>
        <p:spPr/>
        <p:txBody>
          <a:bodyPr/>
          <a:lstStyle/>
          <a:p>
            <a:r>
              <a:rPr lang="en-US" dirty="0" smtClean="0"/>
              <a:t>Unencumbered – free for use, no membership required</a:t>
            </a:r>
          </a:p>
          <a:p>
            <a:r>
              <a:rPr lang="en-US" dirty="0" smtClean="0">
                <a:hlinkClick r:id="rId3"/>
              </a:rPr>
              <a:t>http://hl7.org/fhir</a:t>
            </a:r>
            <a:r>
              <a:rPr lang="en-US" dirty="0" smtClean="0"/>
              <a:t> + other versions</a:t>
            </a:r>
          </a:p>
          <a:p>
            <a:r>
              <a:rPr lang="en-US" dirty="0" smtClean="0"/>
              <a:t>Licensed under CC0: True public domain</a:t>
            </a:r>
            <a:endParaRPr lang="en-US" dirty="0"/>
          </a:p>
          <a:p>
            <a:r>
              <a:rPr lang="en-US" dirty="0" smtClean="0"/>
              <a:t>Any use is allowed</a:t>
            </a:r>
          </a:p>
          <a:p>
            <a:r>
              <a:rPr lang="en-US" dirty="0" smtClean="0"/>
              <a:t>HL7 enforces the trademark protection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73986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FHIR Management Group</a:t>
            </a:r>
          </a:p>
          <a:p>
            <a:pPr lvl="1"/>
            <a:r>
              <a:rPr lang="en-US" noProof="0" dirty="0" smtClean="0"/>
              <a:t>Co-chair HL7 Modeling &amp; Methodology</a:t>
            </a:r>
          </a:p>
          <a:p>
            <a:pPr lvl="1"/>
            <a:r>
              <a:rPr lang="en-US" noProof="0" dirty="0" smtClean="0"/>
              <a:t>Chair HL7 Canada Architecture &amp; Infrastructure</a:t>
            </a:r>
          </a:p>
          <a:p>
            <a:pPr lvl="1"/>
            <a:r>
              <a:rPr lang="en-US" noProof="0" dirty="0" smtClean="0"/>
              <a:t>Heavily involved in HL7 and healthcare exchange for last 15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78677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a:p>
            <a:pPr lvl="1"/>
            <a:r>
              <a:rPr lang="en-US" dirty="0" smtClean="0"/>
              <a:t>REST – Lightweight, leverages web stack</a:t>
            </a:r>
          </a:p>
          <a:p>
            <a:pPr lvl="1"/>
            <a:r>
              <a:rPr lang="en-US" dirty="0" smtClean="0"/>
              <a:t>Documents – Long-term persistence</a:t>
            </a:r>
          </a:p>
          <a:p>
            <a:pPr lvl="1"/>
            <a:r>
              <a:rPr lang="en-US" dirty="0" smtClean="0"/>
              <a:t>Messages – Request/response paradigm</a:t>
            </a:r>
          </a:p>
          <a:p>
            <a:pPr lvl="1"/>
            <a:r>
              <a:rPr lang="en-US" dirty="0" smtClean="0"/>
              <a:t>Services – other SOA-based interfaces</a:t>
            </a:r>
          </a:p>
          <a:p>
            <a:r>
              <a:rPr lang="en-US" dirty="0" smtClean="0"/>
              <a:t>Regardless of approach, content stays the same</a:t>
            </a:r>
          </a:p>
          <a:p>
            <a:pPr lvl="1"/>
            <a:r>
              <a:rPr lang="en-US" dirty="0" smtClean="0"/>
              <a:t>Can leverage same models, same </a:t>
            </a:r>
            <a:r>
              <a:rPr lang="en-US" smtClean="0"/>
              <a:t>profiles everywhere</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Tree>
    <p:extLst>
      <p:ext uri="{BB962C8B-B14F-4D97-AF65-F5344CB8AC3E}">
        <p14:creationId xmlns:p14="http://schemas.microsoft.com/office/powerpoint/2010/main" xmlns="" val="1054092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Architectures</a:t>
            </a:r>
            <a:endParaRPr lang="en-CA" dirty="0"/>
          </a:p>
        </p:txBody>
      </p:sp>
      <p:sp>
        <p:nvSpPr>
          <p:cNvPr id="3" name="Content Placeholder 2"/>
          <p:cNvSpPr>
            <a:spLocks noGrp="1"/>
          </p:cNvSpPr>
          <p:nvPr>
            <p:ph idx="1"/>
          </p:nvPr>
        </p:nvSpPr>
        <p:spPr/>
        <p:txBody>
          <a:bodyPr/>
          <a:lstStyle/>
          <a:p>
            <a:r>
              <a:rPr lang="en-US" dirty="0" smtClean="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6592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smtClean="0"/>
              <a:t>These factors will drive down the cost of integration and interoperability </a:t>
            </a:r>
          </a:p>
          <a:p>
            <a:pPr lvl="1"/>
            <a:r>
              <a:rPr lang="en-AU" sz="2600" dirty="0" smtClean="0"/>
              <a:t>Easier to Develop</a:t>
            </a:r>
          </a:p>
          <a:p>
            <a:pPr lvl="1"/>
            <a:r>
              <a:rPr lang="en-AU" sz="2600" dirty="0" smtClean="0"/>
              <a:t>Easier to Troubleshoot</a:t>
            </a:r>
          </a:p>
          <a:p>
            <a:pPr lvl="1"/>
            <a:r>
              <a:rPr lang="en-AU" sz="2600" dirty="0" smtClean="0"/>
              <a:t>Easier to Leverage in production</a:t>
            </a:r>
          </a:p>
          <a:p>
            <a:pPr lvl="1"/>
            <a:r>
              <a:rPr lang="en-AU" sz="2600" dirty="0" smtClean="0"/>
              <a:t>More people to do the work (less expensive consultants)</a:t>
            </a:r>
          </a:p>
          <a:p>
            <a:r>
              <a:rPr lang="en-AU" sz="2800" dirty="0" smtClean="0"/>
              <a:t>Competing approaches will have to match the cost, or disappear – effect is already being felt</a:t>
            </a:r>
          </a:p>
        </p:txBody>
      </p:sp>
    </p:spTree>
    <p:extLst>
      <p:ext uri="{BB962C8B-B14F-4D97-AF65-F5344CB8AC3E}">
        <p14:creationId xmlns:p14="http://schemas.microsoft.com/office/powerpoint/2010/main" xmlns="" val="1149592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impact of FHIR</a:t>
            </a:r>
            <a:endParaRPr lang="en-AU" dirty="0"/>
          </a:p>
        </p:txBody>
      </p:sp>
      <p:sp>
        <p:nvSpPr>
          <p:cNvPr id="3" name="Content Placeholder 2"/>
          <p:cNvSpPr>
            <a:spLocks noGrp="1"/>
          </p:cNvSpPr>
          <p:nvPr>
            <p:ph idx="1"/>
          </p:nvPr>
        </p:nvSpPr>
        <p:spPr>
          <a:xfrm>
            <a:off x="539552" y="1844824"/>
            <a:ext cx="7772400" cy="4478149"/>
          </a:xfrm>
        </p:spPr>
        <p:txBody>
          <a:bodyPr/>
          <a:lstStyle/>
          <a:p>
            <a:r>
              <a:rPr lang="en-AU" sz="2800" dirty="0" smtClean="0"/>
              <a:t>Impact of FHIR on the market:</a:t>
            </a:r>
          </a:p>
          <a:p>
            <a:pPr lvl="1"/>
            <a:r>
              <a:rPr lang="en-AU" sz="2400" dirty="0" smtClean="0"/>
              <a:t>Drive interoperability prices down</a:t>
            </a:r>
          </a:p>
          <a:p>
            <a:pPr lvl="1"/>
            <a:r>
              <a:rPr lang="en-AU" sz="2400" dirty="0" smtClean="0"/>
              <a:t>Higher Expectations</a:t>
            </a:r>
          </a:p>
          <a:p>
            <a:pPr lvl="1"/>
            <a:r>
              <a:rPr lang="en-AU" sz="2400" dirty="0" smtClean="0"/>
              <a:t>Increased spend on integration (N x 2!)</a:t>
            </a:r>
          </a:p>
          <a:p>
            <a:r>
              <a:rPr lang="en-AU" sz="2800" dirty="0" smtClean="0"/>
              <a:t>Overall Market focus</a:t>
            </a:r>
          </a:p>
          <a:p>
            <a:pPr lvl="1"/>
            <a:r>
              <a:rPr lang="en-AU" sz="2400" dirty="0" smtClean="0"/>
              <a:t>PHR on the web</a:t>
            </a:r>
          </a:p>
          <a:p>
            <a:pPr lvl="1"/>
            <a:r>
              <a:rPr lang="en-AU" sz="2400" dirty="0" smtClean="0"/>
              <a:t>Healthcare repositories (MHD+)</a:t>
            </a:r>
          </a:p>
          <a:p>
            <a:pPr lvl="1"/>
            <a:r>
              <a:rPr lang="en-AU" sz="2400" dirty="0" smtClean="0"/>
              <a:t>Device Data management</a:t>
            </a:r>
          </a:p>
          <a:p>
            <a:r>
              <a:rPr lang="en-AU" sz="2800" dirty="0" smtClean="0"/>
              <a:t>Freeing data can enable new business models and new companies</a:t>
            </a:r>
            <a:endParaRPr lang="en-AU" sz="2800" dirty="0"/>
          </a:p>
          <a:p>
            <a:pPr lvl="1"/>
            <a:endParaRPr lang="en-AU" sz="2400"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xmlns="" val="4289449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FHIR Resources</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xmlns="" val="190015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smtClean="0">
                <a:solidFill>
                  <a:schemeClr val="bg2">
                    <a:lumMod val="50000"/>
                  </a:schemeClr>
                </a:solidFill>
              </a:rPr>
              <a:t>+</a:t>
            </a:r>
            <a:endParaRPr lang="nl-NL" sz="6600" dirty="0">
              <a:solidFill>
                <a:schemeClr val="bg2">
                  <a:lumMod val="50000"/>
                </a:schemeClr>
              </a:solidFill>
            </a:endParaRP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nl-NL" dirty="0" smtClean="0"/>
              <a:t>FHIR solutions</a:t>
            </a:r>
            <a:endParaRPr lang="nl-NL"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smtClean="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smtClean="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smtClean="0"/>
              <a:t>Solution</a:t>
            </a:r>
            <a:endParaRPr lang="en-CA" sz="2000" b="1" dirty="0"/>
          </a:p>
        </p:txBody>
      </p:sp>
    </p:spTree>
    <p:extLst>
      <p:ext uri="{BB962C8B-B14F-4D97-AF65-F5344CB8AC3E}">
        <p14:creationId xmlns:p14="http://schemas.microsoft.com/office/powerpoint/2010/main" xmlns="" val="21569701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xmlns=""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1799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Resource URLs</a:t>
            </a:r>
            <a:endParaRPr lang="en-AU" dirty="0"/>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xmlns="" val="4192620140"/>
              </p:ext>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gridCol w="1728192"/>
                <a:gridCol w="2592288"/>
                <a:gridCol w="1872209"/>
              </a:tblGrid>
              <a:tr h="643307">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Template</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Description</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Example</a:t>
                      </a:r>
                      <a:endParaRPr kumimoji="0" lang="en-AU" sz="16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Operations</a:t>
                      </a:r>
                      <a:endParaRPr kumimoji="0" lang="en-AU" sz="1600" b="1" kern="1200" dirty="0">
                        <a:solidFill>
                          <a:schemeClr val="bg1"/>
                        </a:solidFill>
                        <a:latin typeface="Franklin Gothic Book" charset="0"/>
                        <a:ea typeface="ＭＳ Ｐゴシック" charset="-128"/>
                        <a:cs typeface="ＭＳ Ｐゴシック" charset="-128"/>
                      </a:endParaRPr>
                    </a:p>
                  </a:txBody>
                  <a:tcPr/>
                </a:tc>
              </a:tr>
              <a:tr h="450034">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OPTIONS, POST</a:t>
                      </a:r>
                      <a:endParaRPr kumimoji="0" lang="en-AU" sz="1600" b="1" kern="1200" dirty="0">
                        <a:solidFill>
                          <a:schemeClr val="tx1"/>
                        </a:solidFill>
                        <a:latin typeface="Franklin Gothic Book" charset="0"/>
                        <a:ea typeface="ＭＳ Ｐゴシック" charset="-128"/>
                        <a:cs typeface="ＭＳ Ｐゴシック" charset="-128"/>
                      </a:endParaRPr>
                    </a:p>
                  </a:txBody>
                  <a:tcPr/>
                </a:tc>
              </a:tr>
              <a:tr h="706858">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http://fhir.com/Patient</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GET, POST</a:t>
                      </a:r>
                      <a:endParaRPr kumimoji="0" lang="en-AU" sz="1600" b="1" kern="1200" dirty="0">
                        <a:solidFill>
                          <a:schemeClr val="tx1"/>
                        </a:solidFill>
                        <a:latin typeface="Franklin Gothic Book" charset="0"/>
                        <a:ea typeface="ＭＳ Ｐゴシック" charset="-128"/>
                        <a:cs typeface="ＭＳ Ｐゴシック" charset="-128"/>
                      </a:endParaRPr>
                    </a:p>
                  </a:txBody>
                  <a:tcPr/>
                </a:tc>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URL for a resource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 PUT, DELETE</a:t>
                      </a:r>
                    </a:p>
                  </a:txBody>
                  <a:tcPr/>
                </a:tc>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[base]/[type]/[id]/$[name]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Operation (server action)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br>
                        <a:rPr kumimoji="0" lang="en-AU" sz="1600" b="1" kern="1200" dirty="0" smtClean="0">
                          <a:solidFill>
                            <a:schemeClr val="tx1"/>
                          </a:solidFill>
                          <a:latin typeface="Franklin Gothic Book" charset="0"/>
                          <a:ea typeface="ＭＳ Ｐゴシック" charset="-128"/>
                          <a:cs typeface="ＭＳ Ｐゴシック" charset="-128"/>
                        </a:rPr>
                      </a:br>
                      <a:r>
                        <a:rPr kumimoji="0" lang="en-AU" sz="1600" b="1" kern="1200" dirty="0" smtClean="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POST</a:t>
                      </a:r>
                    </a:p>
                  </a:txBody>
                  <a:tcPr/>
                </a:tc>
              </a:tr>
              <a:tr h="1117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smtClean="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a:t>
                      </a:r>
                    </a:p>
                  </a:txBody>
                  <a:tcPr/>
                </a:tc>
              </a:tr>
            </a:tbl>
          </a:graphicData>
        </a:graphic>
      </p:graphicFrame>
    </p:spTree>
    <p:extLst>
      <p:ext uri="{BB962C8B-B14F-4D97-AF65-F5344CB8AC3E}">
        <p14:creationId xmlns:p14="http://schemas.microsoft.com/office/powerpoint/2010/main" xmlns="" val="163669242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a Resource?</a:t>
            </a:r>
            <a:endParaRPr lang="en-CA" dirty="0"/>
          </a:p>
        </p:txBody>
      </p:sp>
      <p:sp>
        <p:nvSpPr>
          <p:cNvPr id="9" name="Text Placeholder 8"/>
          <p:cNvSpPr>
            <a:spLocks noGrp="1"/>
          </p:cNvSpPr>
          <p:nvPr>
            <p:ph type="body" idx="1"/>
          </p:nvPr>
        </p:nvSpPr>
        <p:spPr/>
        <p:txBody>
          <a:bodyPr/>
          <a:lstStyle/>
          <a:p>
            <a:r>
              <a:rPr lang="en-US" dirty="0" smtClean="0"/>
              <a:t>Examples</a:t>
            </a:r>
            <a:endParaRPr lang="en-CA"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Practitioner, Organization, Location, Coverage, Invoice</a:t>
            </a:r>
          </a:p>
          <a:p>
            <a:r>
              <a:rPr lang="en-US" dirty="0" smtClean="0"/>
              <a:t>Clinical Concepts</a:t>
            </a:r>
          </a:p>
          <a:p>
            <a:pPr lvl="1"/>
            <a:r>
              <a:rPr lang="en-US" dirty="0" smtClean="0"/>
              <a:t>Allergy, Condition, Family History, Care Plan</a:t>
            </a:r>
          </a:p>
          <a:p>
            <a:r>
              <a:rPr lang="en-US" dirty="0" smtClean="0"/>
              <a:t>Infrastructure</a:t>
            </a:r>
          </a:p>
          <a:p>
            <a:pPr lvl="1"/>
            <a:r>
              <a:rPr lang="en-US" dirty="0" smtClean="0"/>
              <a:t>Document, Message, Profile, Conformance</a:t>
            </a:r>
          </a:p>
        </p:txBody>
      </p:sp>
      <p:sp>
        <p:nvSpPr>
          <p:cNvPr id="10" name="Text Placeholder 9"/>
          <p:cNvSpPr>
            <a:spLocks noGrp="1"/>
          </p:cNvSpPr>
          <p:nvPr>
            <p:ph type="body" sz="quarter" idx="3"/>
          </p:nvPr>
        </p:nvSpPr>
        <p:spPr/>
        <p:txBody>
          <a:bodyPr/>
          <a:lstStyle/>
          <a:p>
            <a:r>
              <a:rPr lang="en-US" dirty="0" smtClean="0"/>
              <a:t>Non-examples</a:t>
            </a:r>
            <a:endParaRPr lang="en-CA"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Electronic Health Record </a:t>
            </a:r>
          </a:p>
          <a:p>
            <a:pPr lvl="1"/>
            <a:r>
              <a:rPr lang="en-US" dirty="0" smtClean="0"/>
              <a:t>Too big</a:t>
            </a:r>
          </a:p>
          <a:p>
            <a:r>
              <a:rPr lang="en-US" dirty="0" smtClean="0"/>
              <a:t>Blood Pressure</a:t>
            </a:r>
          </a:p>
          <a:p>
            <a:pPr lvl="1"/>
            <a:r>
              <a:rPr lang="en-US" dirty="0" smtClean="0"/>
              <a:t>Too specific</a:t>
            </a:r>
          </a:p>
          <a:p>
            <a:r>
              <a:rPr lang="en-US" dirty="0" smtClean="0"/>
              <a:t>Intervention</a:t>
            </a:r>
          </a:p>
          <a:p>
            <a:pPr lvl="1"/>
            <a:r>
              <a:rPr lang="en-US" dirty="0" smtClean="0"/>
              <a:t>Too broad</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38</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smtClean="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xmlns=""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DSTU Resource List</a:t>
            </a:r>
            <a:endParaRPr lang="en-US" dirty="0"/>
          </a:p>
        </p:txBody>
      </p:sp>
      <p:sp>
        <p:nvSpPr>
          <p:cNvPr id="3" name="Text Placeholder 2"/>
          <p:cNvSpPr>
            <a:spLocks noGrp="1"/>
          </p:cNvSpPr>
          <p:nvPr>
            <p:ph type="body" idx="1"/>
          </p:nvPr>
        </p:nvSpPr>
        <p:spPr/>
        <p:txBody>
          <a:bodyPr/>
          <a:lstStyle/>
          <a:p>
            <a:endParaRPr lang="en-AU"/>
          </a:p>
        </p:txBody>
      </p:sp>
      <p:pic>
        <p:nvPicPr>
          <p:cNvPr id="6" name="Picture 5"/>
          <p:cNvPicPr>
            <a:picLocks noChangeAspect="1"/>
          </p:cNvPicPr>
          <p:nvPr/>
        </p:nvPicPr>
        <p:blipFill rotWithShape="1">
          <a:blip r:embed="rId2" cstate="print"/>
          <a:srcRect l="12201" t="10625" r="31800" b="8526"/>
          <a:stretch/>
        </p:blipFill>
        <p:spPr>
          <a:xfrm>
            <a:off x="348824" y="188640"/>
            <a:ext cx="6583588" cy="6336704"/>
          </a:xfrm>
          <a:prstGeom prst="rect">
            <a:avLst/>
          </a:prstGeom>
        </p:spPr>
      </p:pic>
    </p:spTree>
    <p:extLst>
      <p:ext uri="{BB962C8B-B14F-4D97-AF65-F5344CB8AC3E}">
        <p14:creationId xmlns:p14="http://schemas.microsoft.com/office/powerpoint/2010/main" xmlns="" val="373192763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Objectives</a:t>
            </a:r>
            <a:endParaRPr lang="en-CA" dirty="0"/>
          </a:p>
        </p:txBody>
      </p:sp>
      <p:sp>
        <p:nvSpPr>
          <p:cNvPr id="3" name="Content Placeholder 2"/>
          <p:cNvSpPr>
            <a:spLocks noGrp="1"/>
          </p:cNvSpPr>
          <p:nvPr>
            <p:ph idx="1"/>
          </p:nvPr>
        </p:nvSpPr>
        <p:spPr/>
        <p:txBody>
          <a:bodyPr/>
          <a:lstStyle/>
          <a:p>
            <a:r>
              <a:rPr lang="en-US" dirty="0" smtClean="0"/>
              <a:t>You should:</a:t>
            </a:r>
          </a:p>
          <a:p>
            <a:pPr lvl="1"/>
            <a:r>
              <a:rPr lang="en-US" dirty="0" smtClean="0"/>
              <a:t>Know where FHIR fits in the broader healthcare landscape, including other HL7 specifications</a:t>
            </a:r>
          </a:p>
          <a:p>
            <a:pPr lvl="1"/>
            <a:r>
              <a:rPr lang="en-US" dirty="0" smtClean="0"/>
              <a:t>Be able to explain what FHIR is to others in your organization</a:t>
            </a:r>
          </a:p>
          <a:p>
            <a:pPr lvl="1"/>
            <a:r>
              <a:rPr lang="en-US" dirty="0" smtClean="0"/>
              <a:t>Be able to evaluate whether and how FHIR is relevant to your organization and within what timelines</a:t>
            </a:r>
          </a:p>
          <a:p>
            <a:pPr lvl="1"/>
            <a:r>
              <a:rPr lang="en-US" dirty="0" smtClean="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xmlns="" val="36504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srcRect l="3451" t="9052" r="57700" b="31100"/>
          <a:stretch/>
        </p:blipFill>
        <p:spPr>
          <a:xfrm>
            <a:off x="392928" y="305861"/>
            <a:ext cx="5840522" cy="5998374"/>
          </a:xfrm>
          <a:prstGeom prst="rect">
            <a:avLst/>
          </a:prstGeom>
        </p:spPr>
      </p:pic>
      <p:sp>
        <p:nvSpPr>
          <p:cNvPr id="11" name="Rectangle 10"/>
          <p:cNvSpPr/>
          <p:nvPr/>
        </p:nvSpPr>
        <p:spPr>
          <a:xfrm>
            <a:off x="428713" y="1295555"/>
            <a:ext cx="5416056" cy="117383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478439"/>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772816"/>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717032"/>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44769" y="465313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3212976"/>
            <a:ext cx="5439431" cy="2880320"/>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517149"/>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51125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47309" y="2832785"/>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97697"/>
            <a:ext cx="5416056" cy="750104"/>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680580"/>
            <a:ext cx="2397336" cy="460144"/>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868145" y="974957"/>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0996139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5" name="Content Placeholder 4"/>
          <p:cNvPicPr>
            <a:picLocks noGrp="1" noChangeAspect="1"/>
          </p:cNvPicPr>
          <p:nvPr>
            <p:ph idx="1"/>
          </p:nvPr>
        </p:nvPicPr>
        <p:blipFill rotWithShape="1">
          <a:blip r:embed="rId2" cstate="print"/>
          <a:srcRect l="12495" t="19647" r="32855" b="4808"/>
          <a:stretch/>
        </p:blipFill>
        <p:spPr>
          <a:xfrm>
            <a:off x="603250" y="1700807"/>
            <a:ext cx="5120878" cy="4719241"/>
          </a:xfrm>
          <a:prstGeom prst="rect">
            <a:avLst/>
          </a:prstGeom>
        </p:spPr>
      </p:pic>
    </p:spTree>
    <p:extLst>
      <p:ext uri="{BB962C8B-B14F-4D97-AF65-F5344CB8AC3E}">
        <p14:creationId xmlns:p14="http://schemas.microsoft.com/office/powerpoint/2010/main" xmlns="" val="304186351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4824" r="46785" b="44992"/>
          <a:stretch/>
        </p:blipFill>
        <p:spPr>
          <a:xfrm>
            <a:off x="755576" y="1844823"/>
            <a:ext cx="6624736" cy="4358379"/>
          </a:xfrm>
          <a:prstGeom prst="rect">
            <a:avLst/>
          </a:prstGeom>
        </p:spPr>
      </p:pic>
    </p:spTree>
    <p:extLst>
      <p:ext uri="{BB962C8B-B14F-4D97-AF65-F5344CB8AC3E}">
        <p14:creationId xmlns:p14="http://schemas.microsoft.com/office/powerpoint/2010/main" xmlns="" val="133516108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9646" r="41427" b="22489"/>
          <a:stretch/>
        </p:blipFill>
        <p:spPr>
          <a:xfrm>
            <a:off x="251520" y="332656"/>
            <a:ext cx="7310812" cy="6120679"/>
          </a:xfrm>
          <a:prstGeom prst="rect">
            <a:avLst/>
          </a:prstGeom>
        </p:spPr>
      </p:pic>
    </p:spTree>
    <p:extLst>
      <p:ext uri="{BB962C8B-B14F-4D97-AF65-F5344CB8AC3E}">
        <p14:creationId xmlns:p14="http://schemas.microsoft.com/office/powerpoint/2010/main" xmlns="" val="174440336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44</a:t>
            </a:fld>
            <a:endParaRPr lang="en-US" dirty="0"/>
          </a:p>
        </p:txBody>
      </p:sp>
      <p:pic>
        <p:nvPicPr>
          <p:cNvPr id="6" name="Content Placeholder 5"/>
          <p:cNvPicPr>
            <a:picLocks noGrp="1" noChangeAspect="1"/>
          </p:cNvPicPr>
          <p:nvPr>
            <p:ph idx="1"/>
          </p:nvPr>
        </p:nvPicPr>
        <p:blipFill rotWithShape="1">
          <a:blip r:embed="rId2" cstate="print"/>
          <a:srcRect l="12495" t="19646" r="41427" b="6416"/>
          <a:stretch/>
        </p:blipFill>
        <p:spPr>
          <a:xfrm>
            <a:off x="251520" y="297960"/>
            <a:ext cx="6624736" cy="7086926"/>
          </a:xfrm>
          <a:prstGeom prst="rect">
            <a:avLst/>
          </a:prstGeom>
        </p:spPr>
      </p:pic>
    </p:spTree>
    <p:extLst>
      <p:ext uri="{BB962C8B-B14F-4D97-AF65-F5344CB8AC3E}">
        <p14:creationId xmlns:p14="http://schemas.microsoft.com/office/powerpoint/2010/main" xmlns="" val="210641478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resources?</a:t>
            </a:r>
            <a:endParaRPr lang="en-CA" dirty="0"/>
          </a:p>
        </p:txBody>
      </p:sp>
      <p:sp>
        <p:nvSpPr>
          <p:cNvPr id="5" name="Content Placeholder 4"/>
          <p:cNvSpPr>
            <a:spLocks noGrp="1"/>
          </p:cNvSpPr>
          <p:nvPr>
            <p:ph idx="1"/>
          </p:nvPr>
        </p:nvSpPr>
        <p:spPr/>
        <p:txBody>
          <a:bodyPr/>
          <a:lstStyle/>
          <a:p>
            <a:r>
              <a:rPr lang="en-US" dirty="0" smtClean="0"/>
              <a:t>Increases re-use</a:t>
            </a:r>
          </a:p>
          <a:p>
            <a:pPr lvl="1"/>
            <a:r>
              <a:rPr lang="en-US" dirty="0" smtClean="0"/>
              <a:t>Can use the same resource structures (and profiles on them) in many solutions</a:t>
            </a:r>
          </a:p>
          <a:p>
            <a:r>
              <a:rPr lang="en-US" dirty="0" smtClean="0"/>
              <a:t>Lighter-weight communication</a:t>
            </a:r>
          </a:p>
          <a:p>
            <a:pPr lvl="1"/>
            <a:r>
              <a:rPr lang="en-US" dirty="0" smtClean="0"/>
              <a:t>Can point to resources “by reference” rather than sending all data</a:t>
            </a:r>
          </a:p>
          <a:p>
            <a:r>
              <a:rPr lang="en-US" dirty="0" smtClean="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xmlns="" val="3108933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resource definition?</a:t>
            </a:r>
            <a:endParaRPr lang="en-CA" dirty="0"/>
          </a:p>
        </p:txBody>
      </p:sp>
      <p:sp>
        <p:nvSpPr>
          <p:cNvPr id="3" name="Content Placeholder 2"/>
          <p:cNvSpPr>
            <a:spLocks noGrp="1"/>
          </p:cNvSpPr>
          <p:nvPr>
            <p:ph idx="1"/>
          </p:nvPr>
        </p:nvSpPr>
        <p:spPr/>
        <p:txBody>
          <a:bodyPr/>
          <a:lstStyle/>
          <a:p>
            <a:r>
              <a:rPr lang="en-US" sz="2800" dirty="0" smtClean="0"/>
              <a:t>Each resource defines:</a:t>
            </a:r>
          </a:p>
          <a:p>
            <a:pPr lvl="1"/>
            <a:r>
              <a:rPr lang="en-US" sz="2400" dirty="0" smtClean="0"/>
              <a:t>What elements are part of “core”</a:t>
            </a:r>
          </a:p>
          <a:p>
            <a:pPr lvl="1"/>
            <a:r>
              <a:rPr lang="en-US" sz="2400" dirty="0" smtClean="0"/>
              <a:t>Names</a:t>
            </a:r>
          </a:p>
          <a:p>
            <a:pPr lvl="1"/>
            <a:r>
              <a:rPr lang="en-US" sz="2400" dirty="0" smtClean="0"/>
              <a:t>Definitions</a:t>
            </a:r>
          </a:p>
          <a:p>
            <a:pPr lvl="1"/>
            <a:r>
              <a:rPr lang="en-US" sz="2400" dirty="0" smtClean="0"/>
              <a:t>Cardinality</a:t>
            </a:r>
          </a:p>
          <a:p>
            <a:pPr lvl="1"/>
            <a:r>
              <a:rPr lang="en-US" sz="2400" dirty="0" smtClean="0"/>
              <a:t>Code lists</a:t>
            </a:r>
          </a:p>
          <a:p>
            <a:pPr lvl="1"/>
            <a:r>
              <a:rPr lang="en-US" sz="2400" dirty="0" smtClean="0"/>
              <a:t>Mappings (to RIM, v2 and other specs)</a:t>
            </a:r>
          </a:p>
          <a:p>
            <a:pPr lvl="1"/>
            <a:r>
              <a:rPr lang="en-US" sz="2400" dirty="0" smtClean="0"/>
              <a:t>Constraints</a:t>
            </a:r>
          </a:p>
          <a:p>
            <a:r>
              <a:rPr lang="en-US" sz="2800" dirty="0" smtClean="0"/>
              <a:t>All in a computable form</a:t>
            </a:r>
          </a:p>
          <a:p>
            <a:pPr lvl="1"/>
            <a:r>
              <a:rPr lang="en-US" sz="2400" dirty="0" smtClean="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xmlns="" val="1592169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(FHIR home)</a:t>
            </a:r>
            <a:endParaRPr lang="en-CA" dirty="0"/>
          </a:p>
        </p:txBody>
      </p:sp>
      <p:pic>
        <p:nvPicPr>
          <p:cNvPr id="1028" name="Picture 4"/>
          <p:cNvPicPr>
            <a:picLocks noChangeAspect="1" noChangeArrowheads="1"/>
          </p:cNvPicPr>
          <p:nvPr/>
        </p:nvPicPr>
        <p:blipFill>
          <a:blip r:embed="rId3" cstate="print"/>
          <a:srcRect/>
          <a:stretch>
            <a:fillRect/>
          </a:stretch>
        </p:blipFill>
        <p:spPr bwMode="auto">
          <a:xfrm>
            <a:off x="927024" y="260647"/>
            <a:ext cx="7272808" cy="6263249"/>
          </a:xfrm>
          <a:prstGeom prst="rect">
            <a:avLst/>
          </a:prstGeom>
          <a:noFill/>
          <a:ln w="9525">
            <a:noFill/>
            <a:miter lim="800000"/>
            <a:headEnd/>
            <a:tailEnd/>
          </a:ln>
        </p:spPr>
      </p:pic>
      <p:sp>
        <p:nvSpPr>
          <p:cNvPr id="2" name="Slide Number Placeholder 1"/>
          <p:cNvSpPr>
            <a:spLocks noGrp="1"/>
          </p:cNvSpPr>
          <p:nvPr>
            <p:ph type="sldNum" sz="quarter" idx="4"/>
          </p:nvPr>
        </p:nvSpPr>
        <p:spPr/>
        <p:txBody>
          <a:bodyPr/>
          <a:lstStyle/>
          <a:p>
            <a:fld id="{5CC3E5C4-3E2B-40F1-9F2B-C46CEB0C88DF}" type="slidenum">
              <a:rPr lang="en-CA" smtClean="0"/>
              <a:pPr/>
              <a:t>47</a:t>
            </a:fld>
            <a:endParaRPr lang="en-CA" dirty="0"/>
          </a:p>
        </p:txBody>
      </p:sp>
      <p:sp>
        <p:nvSpPr>
          <p:cNvPr id="7" name="Rectangle 6"/>
          <p:cNvSpPr/>
          <p:nvPr/>
        </p:nvSpPr>
        <p:spPr bwMode="auto">
          <a:xfrm>
            <a:off x="4139952" y="4293096"/>
            <a:ext cx="1872208" cy="1296144"/>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2771800" y="1052736"/>
            <a:ext cx="3320091" cy="769441"/>
          </a:xfrm>
          <a:prstGeom prst="rect">
            <a:avLst/>
          </a:prstGeom>
          <a:noFill/>
        </p:spPr>
        <p:txBody>
          <a:bodyPr wrap="square" rtlCol="0">
            <a:spAutoFit/>
          </a:bodyPr>
          <a:lstStyle/>
          <a:p>
            <a:pPr algn="ctr"/>
            <a:r>
              <a:rPr lang="en-US" sz="4400" b="1" dirty="0" smtClean="0">
                <a:solidFill>
                  <a:srgbClr val="FF0000"/>
                </a:solidFill>
              </a:rPr>
              <a:t>hl7.org/</a:t>
            </a:r>
            <a:r>
              <a:rPr lang="en-US" sz="4400" b="1" dirty="0" err="1" smtClean="0">
                <a:solidFill>
                  <a:srgbClr val="FF0000"/>
                </a:solidFill>
              </a:rPr>
              <a:t>fhir</a:t>
            </a:r>
            <a:endParaRPr lang="en-CA" sz="4400" b="1" dirty="0">
              <a:solidFill>
                <a:srgbClr val="FF0000"/>
              </a:solidFill>
            </a:endParaRPr>
          </a:p>
        </p:txBody>
      </p:sp>
      <p:pic>
        <p:nvPicPr>
          <p:cNvPr id="1030" name="Picture 6"/>
          <p:cNvPicPr>
            <a:picLocks noChangeAspect="1" noChangeArrowheads="1"/>
          </p:cNvPicPr>
          <p:nvPr/>
        </p:nvPicPr>
        <p:blipFill>
          <a:blip r:embed="rId4" cstate="print"/>
          <a:srcRect/>
          <a:stretch>
            <a:fillRect/>
          </a:stretch>
        </p:blipFill>
        <p:spPr bwMode="auto">
          <a:xfrm>
            <a:off x="6084168" y="2636912"/>
            <a:ext cx="2786024" cy="1800200"/>
          </a:xfrm>
          <a:prstGeom prst="rect">
            <a:avLst/>
          </a:prstGeom>
          <a:noFill/>
          <a:ln w="9525">
            <a:noFill/>
            <a:miter lim="800000"/>
            <a:headEnd/>
            <a:tailEnd/>
          </a:ln>
        </p:spPr>
      </p:pic>
    </p:spTree>
    <p:extLst>
      <p:ext uri="{BB962C8B-B14F-4D97-AF65-F5344CB8AC3E}">
        <p14:creationId xmlns:p14="http://schemas.microsoft.com/office/powerpoint/2010/main" xmlns="" val="15072078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5" name="Text Placeholder 4"/>
          <p:cNvSpPr>
            <a:spLocks noGrp="1"/>
          </p:cNvSpPr>
          <p:nvPr>
            <p:ph type="body" idx="1"/>
          </p:nvPr>
        </p:nvSpPr>
        <p:spPr/>
        <p:txBody>
          <a:bodyPr/>
          <a:lstStyle/>
          <a:p>
            <a:r>
              <a:rPr lang="en-CA" dirty="0" smtClean="0"/>
              <a:t>Monday</a:t>
            </a:r>
            <a:endParaRPr lang="en-CA" dirty="0"/>
          </a:p>
        </p:txBody>
      </p:sp>
      <p:sp>
        <p:nvSpPr>
          <p:cNvPr id="6" name="Content Placeholder 5"/>
          <p:cNvSpPr>
            <a:spLocks noGrp="1"/>
          </p:cNvSpPr>
          <p:nvPr>
            <p:ph sz="half" idx="2"/>
          </p:nvPr>
        </p:nvSpPr>
        <p:spPr/>
        <p:txBody>
          <a:bodyPr/>
          <a:lstStyle/>
          <a:p>
            <a:r>
              <a:rPr lang="en-CA" dirty="0" smtClean="0"/>
              <a:t>Why FHIR?</a:t>
            </a:r>
          </a:p>
          <a:p>
            <a:r>
              <a:rPr lang="en-CA" dirty="0" smtClean="0"/>
              <a:t>What makes FHIR different?</a:t>
            </a:r>
          </a:p>
          <a:p>
            <a:pPr lvl="1"/>
            <a:r>
              <a:rPr lang="en-CA" dirty="0" smtClean="0"/>
              <a:t>Core principles</a:t>
            </a:r>
          </a:p>
          <a:p>
            <a:r>
              <a:rPr lang="en-CA" dirty="0" smtClean="0"/>
              <a:t>FHIR Resources</a:t>
            </a:r>
          </a:p>
          <a:p>
            <a:r>
              <a:rPr lang="en-CA" dirty="0" smtClean="0"/>
              <a:t>Power of an interface</a:t>
            </a:r>
            <a:endParaRPr lang="en-CA" dirty="0"/>
          </a:p>
        </p:txBody>
      </p:sp>
      <p:sp>
        <p:nvSpPr>
          <p:cNvPr id="7" name="Text Placeholder 6"/>
          <p:cNvSpPr>
            <a:spLocks noGrp="1"/>
          </p:cNvSpPr>
          <p:nvPr>
            <p:ph type="body" sz="quarter" idx="3"/>
          </p:nvPr>
        </p:nvSpPr>
        <p:spPr/>
        <p:txBody>
          <a:bodyPr/>
          <a:lstStyle/>
          <a:p>
            <a:r>
              <a:rPr lang="en-CA" dirty="0" smtClean="0"/>
              <a:t>Tuesday</a:t>
            </a:r>
            <a:endParaRPr lang="en-CA" dirty="0"/>
          </a:p>
        </p:txBody>
      </p:sp>
      <p:sp>
        <p:nvSpPr>
          <p:cNvPr id="8" name="Content Placeholder 7"/>
          <p:cNvSpPr>
            <a:spLocks noGrp="1"/>
          </p:cNvSpPr>
          <p:nvPr>
            <p:ph sz="quarter" idx="4"/>
          </p:nvPr>
        </p:nvSpPr>
        <p:spPr/>
        <p:txBody>
          <a:bodyPr/>
          <a:lstStyle/>
          <a:p>
            <a:r>
              <a:rPr lang="en-CA" dirty="0" smtClean="0"/>
              <a:t>How does FHIR Compare?</a:t>
            </a:r>
          </a:p>
          <a:p>
            <a:r>
              <a:rPr lang="en-CA" dirty="0" smtClean="0"/>
              <a:t>FHIR Status</a:t>
            </a:r>
          </a:p>
          <a:p>
            <a:r>
              <a:rPr lang="en-CA" dirty="0" smtClean="0"/>
              <a:t>Where is FHIR being used?</a:t>
            </a:r>
          </a:p>
          <a:p>
            <a:r>
              <a:rPr lang="en-CA" dirty="0" smtClean="0"/>
              <a:t>Risks &amp; Next steps</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48</a:t>
            </a:fld>
            <a:endParaRPr lang="en-CA"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dirty="0" smtClean="0"/>
              <a:t>Can be downloaded here:</a:t>
            </a:r>
          </a:p>
          <a:p>
            <a:pPr lvl="1"/>
            <a:r>
              <a:rPr lang="en-CA" dirty="0">
                <a:hlinkClick r:id="rId2"/>
              </a:rPr>
              <a:t>http://</a:t>
            </a:r>
            <a:r>
              <a:rPr lang="en-CA" dirty="0" smtClean="0">
                <a:hlinkClick r:id="rId2"/>
              </a:rPr>
              <a:t>gforge.hl7.org/svn/fhir/trunk/presentations/2015-04 </a:t>
            </a:r>
            <a:r>
              <a:rPr lang="en-CA" dirty="0" smtClean="0">
                <a:hlinkClick r:id="rId2"/>
              </a:rPr>
              <a:t>Webinars/FHIR for </a:t>
            </a:r>
            <a:r>
              <a:rPr lang="en-CA" dirty="0" smtClean="0">
                <a:hlinkClick r:id="rId2"/>
              </a:rPr>
              <a:t>Executives1.pptx</a:t>
            </a:r>
            <a:endParaRPr lang="en-CA" dirty="0" smtClean="0"/>
          </a:p>
          <a:p>
            <a:pPr lvl="2"/>
            <a:r>
              <a:rPr lang="en-US" dirty="0" smtClean="0"/>
              <a:t>Use “anonymous” and email address to logon</a:t>
            </a:r>
            <a:endParaRPr lang="en-CA" dirty="0" smtClean="0"/>
          </a:p>
          <a:p>
            <a:pPr lvl="0"/>
            <a:r>
              <a:rPr lang="en-US" dirty="0" smtClean="0"/>
              <a:t>Is licensed for use under the Creative Commons, specifically:</a:t>
            </a:r>
          </a:p>
          <a:p>
            <a:pPr lvl="1"/>
            <a:r>
              <a:rPr lang="en-CA" u="sng" dirty="0">
                <a:hlinkClick r:id="rId3"/>
              </a:rPr>
              <a:t>Creative Commons Attribution 3.0 </a:t>
            </a:r>
            <a:r>
              <a:rPr lang="en-CA" u="sng" dirty="0" err="1">
                <a:hlinkClick r:id="rId3"/>
              </a:rPr>
              <a:t>Unported</a:t>
            </a:r>
            <a:r>
              <a:rPr lang="en-CA" u="sng" dirty="0">
                <a:hlinkClick r:id="rId3"/>
              </a:rPr>
              <a:t> </a:t>
            </a:r>
            <a:r>
              <a:rPr lang="en-CA" u="sng" dirty="0" smtClean="0">
                <a:hlinkClick r:id="rId3"/>
              </a:rPr>
              <a:t>License</a:t>
            </a:r>
            <a:endParaRPr lang="en-CA" u="sng" dirty="0" smtClean="0"/>
          </a:p>
          <a:p>
            <a:pPr lvl="1"/>
            <a:r>
              <a:rPr lang="en-US" dirty="0" smtClean="0"/>
              <a:t>(Do with it as you wish, so long as you give</a:t>
            </a:r>
            <a:br>
              <a:rPr lang="en-US" dirty="0" smtClean="0"/>
            </a:br>
            <a:r>
              <a:rPr lang="en-US" dirty="0" smtClean="0"/>
              <a:t> credit)</a:t>
            </a:r>
            <a:endParaRPr lang="en-CA"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87824" y="5301208"/>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8488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5" name="Text Placeholder 4"/>
          <p:cNvSpPr>
            <a:spLocks noGrp="1"/>
          </p:cNvSpPr>
          <p:nvPr>
            <p:ph type="body" idx="1"/>
          </p:nvPr>
        </p:nvSpPr>
        <p:spPr/>
        <p:txBody>
          <a:bodyPr/>
          <a:lstStyle/>
          <a:p>
            <a:r>
              <a:rPr lang="en-CA" dirty="0" smtClean="0"/>
              <a:t>Monday</a:t>
            </a:r>
            <a:endParaRPr lang="en-CA" dirty="0"/>
          </a:p>
        </p:txBody>
      </p:sp>
      <p:sp>
        <p:nvSpPr>
          <p:cNvPr id="6" name="Content Placeholder 5"/>
          <p:cNvSpPr>
            <a:spLocks noGrp="1"/>
          </p:cNvSpPr>
          <p:nvPr>
            <p:ph sz="half" idx="2"/>
          </p:nvPr>
        </p:nvSpPr>
        <p:spPr/>
        <p:txBody>
          <a:bodyPr/>
          <a:lstStyle/>
          <a:p>
            <a:r>
              <a:rPr lang="en-CA" dirty="0" smtClean="0"/>
              <a:t>Why FHIR?</a:t>
            </a:r>
          </a:p>
          <a:p>
            <a:r>
              <a:rPr lang="en-CA" dirty="0" smtClean="0"/>
              <a:t>What makes FHIR different?</a:t>
            </a:r>
          </a:p>
          <a:p>
            <a:pPr lvl="1"/>
            <a:r>
              <a:rPr lang="en-CA" dirty="0" smtClean="0"/>
              <a:t>Core principles</a:t>
            </a:r>
          </a:p>
          <a:p>
            <a:r>
              <a:rPr lang="en-CA" dirty="0" smtClean="0"/>
              <a:t>FHIR Resources</a:t>
            </a:r>
          </a:p>
          <a:p>
            <a:r>
              <a:rPr lang="en-CA" dirty="0" smtClean="0"/>
              <a:t>Power of an interface</a:t>
            </a:r>
            <a:endParaRPr lang="en-CA" dirty="0"/>
          </a:p>
        </p:txBody>
      </p:sp>
      <p:sp>
        <p:nvSpPr>
          <p:cNvPr id="7" name="Text Placeholder 6"/>
          <p:cNvSpPr>
            <a:spLocks noGrp="1"/>
          </p:cNvSpPr>
          <p:nvPr>
            <p:ph type="body" sz="quarter" idx="3"/>
          </p:nvPr>
        </p:nvSpPr>
        <p:spPr/>
        <p:txBody>
          <a:bodyPr/>
          <a:lstStyle/>
          <a:p>
            <a:r>
              <a:rPr lang="en-CA" dirty="0" smtClean="0"/>
              <a:t>Tuesday</a:t>
            </a:r>
            <a:endParaRPr lang="en-CA" dirty="0"/>
          </a:p>
        </p:txBody>
      </p:sp>
      <p:sp>
        <p:nvSpPr>
          <p:cNvPr id="8" name="Content Placeholder 7"/>
          <p:cNvSpPr>
            <a:spLocks noGrp="1"/>
          </p:cNvSpPr>
          <p:nvPr>
            <p:ph sz="quarter" idx="4"/>
          </p:nvPr>
        </p:nvSpPr>
        <p:spPr/>
        <p:txBody>
          <a:bodyPr/>
          <a:lstStyle/>
          <a:p>
            <a:r>
              <a:rPr lang="en-CA" dirty="0" smtClean="0"/>
              <a:t>How does FHIR Compare?</a:t>
            </a:r>
          </a:p>
          <a:p>
            <a:r>
              <a:rPr lang="en-CA" dirty="0" smtClean="0"/>
              <a:t>FHIR Status</a:t>
            </a:r>
          </a:p>
          <a:p>
            <a:r>
              <a:rPr lang="en-CA" dirty="0" smtClean="0"/>
              <a:t>Where is FHIR being used?</a:t>
            </a:r>
          </a:p>
          <a:p>
            <a:r>
              <a:rPr lang="en-CA" dirty="0" smtClean="0"/>
              <a:t>Risks &amp; Next steps</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3" name="Content Placeholder 2"/>
          <p:cNvSpPr>
            <a:spLocks noGrp="1"/>
          </p:cNvSpPr>
          <p:nvPr>
            <p:ph idx="1"/>
          </p:nvPr>
        </p:nvSpPr>
        <p:spPr/>
        <p:txBody>
          <a:bodyPr/>
          <a:lstStyle/>
          <a:p>
            <a:pPr>
              <a:buNone/>
            </a:pPr>
            <a:r>
              <a:rPr lang="en-AU" sz="2800" dirty="0" smtClean="0">
                <a:hlinkClick r:id="rId2"/>
              </a:rPr>
              <a:t>http://hl7.org/fhir</a:t>
            </a:r>
            <a:r>
              <a:rPr lang="en-AU" sz="2800" dirty="0" smtClean="0"/>
              <a:t>	    	</a:t>
            </a:r>
            <a:r>
              <a:rPr lang="en-AU" sz="2800" dirty="0" smtClean="0">
                <a:hlinkClick r:id="rId3"/>
              </a:rPr>
              <a:t>lmckenzie@gevityinc.com</a:t>
            </a:r>
            <a:endParaRPr lang="en-AU" sz="280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xmlns=""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44793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FHIR?</a:t>
            </a:r>
            <a:endParaRPr lang="en-CA" dirty="0"/>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xmlns="" val="418766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014" y="5949280"/>
            <a:ext cx="6552728" cy="532070"/>
          </a:xfrm>
        </p:spPr>
        <p:txBody>
          <a:bodyPr anchor="b"/>
          <a:lstStyle/>
          <a:p>
            <a:r>
              <a:rPr lang="en-US" sz="2400" dirty="0">
                <a:solidFill>
                  <a:schemeClr val="tx1"/>
                </a:solidFill>
              </a:rPr>
              <a:t>http://</a:t>
            </a:r>
            <a:r>
              <a:rPr lang="en-US" sz="2400" dirty="0" smtClean="0">
                <a:solidFill>
                  <a:schemeClr val="tx1"/>
                </a:solidFill>
              </a:rPr>
              <a:t>xkcd.com/927</a:t>
            </a:r>
            <a:endParaRPr lang="en-CA" sz="2400" dirty="0">
              <a:solidFill>
                <a:schemeClr val="tx1"/>
              </a:solidFill>
            </a:endParaRP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53252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Existing standards and bodies</a:t>
            </a:r>
            <a:endParaRPr lang="en-CA" dirty="0"/>
          </a:p>
        </p:txBody>
      </p:sp>
      <p:sp>
        <p:nvSpPr>
          <p:cNvPr id="5" name="Content Placeholder 4"/>
          <p:cNvSpPr>
            <a:spLocks noGrp="1"/>
          </p:cNvSpPr>
          <p:nvPr>
            <p:ph idx="1"/>
          </p:nvPr>
        </p:nvSpPr>
        <p:spPr/>
        <p:txBody>
          <a:bodyPr/>
          <a:lstStyle/>
          <a:p>
            <a:r>
              <a:rPr lang="en-US" sz="2800" dirty="0" smtClean="0"/>
              <a:t>HL7 – v2, v3, CDA</a:t>
            </a:r>
          </a:p>
          <a:p>
            <a:r>
              <a:rPr lang="en-US" sz="2800" dirty="0"/>
              <a:t>OpenEHR</a:t>
            </a:r>
          </a:p>
          <a:p>
            <a:r>
              <a:rPr lang="en-US" sz="2800" dirty="0" smtClean="0"/>
              <a:t>CDISC – SDTM, ADAM, define.xml</a:t>
            </a:r>
          </a:p>
          <a:p>
            <a:r>
              <a:rPr lang="en-US" sz="2800" dirty="0" smtClean="0"/>
              <a:t>X12</a:t>
            </a:r>
          </a:p>
          <a:p>
            <a:r>
              <a:rPr lang="en-US" sz="2800" dirty="0" smtClean="0"/>
              <a:t>CTS</a:t>
            </a:r>
          </a:p>
          <a:p>
            <a:r>
              <a:rPr lang="en-US" sz="2800" dirty="0" smtClean="0"/>
              <a:t>ISO – 11179, 21090, etc.</a:t>
            </a:r>
          </a:p>
          <a:p>
            <a:r>
              <a:rPr lang="en-US" sz="2800" dirty="0" smtClean="0"/>
              <a:t>DICOM</a:t>
            </a:r>
          </a:p>
          <a:p>
            <a:r>
              <a:rPr lang="en-US" sz="2800" dirty="0" smtClean="0"/>
              <a:t>W3C – </a:t>
            </a:r>
            <a:r>
              <a:rPr lang="en-US" sz="2800" dirty="0" err="1" smtClean="0"/>
              <a:t>Xforms</a:t>
            </a:r>
            <a:r>
              <a:rPr lang="en-US" sz="2800" dirty="0" smtClean="0"/>
              <a:t>, XSD</a:t>
            </a:r>
          </a:p>
          <a:p>
            <a:r>
              <a:rPr lang="en-US" sz="2800" dirty="0" smtClean="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8</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smtClean="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xmlns=""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a:t>
            </a:r>
            <a:endParaRPr lang="en-CA" dirty="0"/>
          </a:p>
        </p:txBody>
      </p:sp>
      <p:sp>
        <p:nvSpPr>
          <p:cNvPr id="3" name="Content Placeholder 2"/>
          <p:cNvSpPr>
            <a:spLocks noGrp="1"/>
          </p:cNvSpPr>
          <p:nvPr>
            <p:ph idx="1"/>
          </p:nvPr>
        </p:nvSpPr>
        <p:spPr/>
        <p:txBody>
          <a:bodyPr/>
          <a:lstStyle/>
          <a:p>
            <a:r>
              <a:rPr lang="en-US" dirty="0" smtClean="0"/>
              <a:t>Has been a need to share healthcare information electronically for a long time</a:t>
            </a:r>
          </a:p>
          <a:p>
            <a:pPr lvl="1"/>
            <a:r>
              <a:rPr lang="en-US" dirty="0" smtClean="0"/>
              <a:t>HL7 v2 is nearly 30 years old</a:t>
            </a:r>
          </a:p>
          <a:p>
            <a:r>
              <a:rPr lang="en-US" dirty="0" smtClean="0"/>
              <a:t>Increasing pressure to broaden scope of sharing</a:t>
            </a:r>
          </a:p>
          <a:p>
            <a:pPr lvl="1"/>
            <a:r>
              <a:rPr lang="en-US" dirty="0" smtClean="0"/>
              <a:t>Across organizations, disciplines, even borders</a:t>
            </a:r>
          </a:p>
          <a:p>
            <a:pPr lvl="1"/>
            <a:r>
              <a:rPr lang="en-US" dirty="0" smtClean="0"/>
              <a:t>Mobile &amp; cloud-based applications</a:t>
            </a:r>
          </a:p>
          <a:p>
            <a:pPr lvl="1"/>
            <a:r>
              <a:rPr lang="en-US" dirty="0" smtClean="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xmlns="" val="11972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10120</TotalTime>
  <Words>2539</Words>
  <Application>Microsoft Office PowerPoint</Application>
  <PresentationFormat>On-screen Show (4:3)</PresentationFormat>
  <Paragraphs>472</Paragraphs>
  <Slides>50</Slides>
  <Notes>25</Notes>
  <HiddenSlides>7</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Refined</vt:lpstr>
      <vt:lpstr>FHIR for Executives (1 of 2)</vt:lpstr>
      <vt:lpstr>This presentation</vt:lpstr>
      <vt:lpstr>Who am I?</vt:lpstr>
      <vt:lpstr>Tutorial Objectives</vt:lpstr>
      <vt:lpstr>Outline</vt:lpstr>
      <vt:lpstr>WHY FHIR?</vt:lpstr>
      <vt:lpstr>http://xkcd.com/927</vt:lpstr>
      <vt:lpstr>Existing standards and bodies</vt:lpstr>
      <vt:lpstr>The Need</vt:lpstr>
      <vt:lpstr>What we have – v2</vt:lpstr>
      <vt:lpstr>What we have – v3</vt:lpstr>
      <vt:lpstr>What we have - CDA</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Architectures</vt:lpstr>
      <vt:lpstr>FHIR &amp; Cost of Integration</vt:lpstr>
      <vt:lpstr>Future impact of FHIR</vt:lpstr>
      <vt:lpstr>FHIR Resources</vt:lpstr>
      <vt:lpstr>FHIR solutions</vt:lpstr>
      <vt:lpstr>Resources</vt:lpstr>
      <vt:lpstr>FHIR Resource URLs</vt:lpstr>
      <vt:lpstr>What’s a Resource?</vt:lpstr>
      <vt:lpstr>DSTU Resource List</vt:lpstr>
      <vt:lpstr>Slide 40</vt:lpstr>
      <vt:lpstr>Resource Definitions</vt:lpstr>
      <vt:lpstr>Resource Definitions</vt:lpstr>
      <vt:lpstr>Resource Definitions</vt:lpstr>
      <vt:lpstr>Resource Definitions</vt:lpstr>
      <vt:lpstr>Why resources?</vt:lpstr>
      <vt:lpstr>What’s in a resource definition?</vt:lpstr>
      <vt:lpstr>(FHIR home)</vt:lpstr>
      <vt:lpstr>Outline</vt:lpstr>
      <vt:lpstr>This presentation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292</cp:revision>
  <dcterms:created xsi:type="dcterms:W3CDTF">2012-12-03T20:41:34Z</dcterms:created>
  <dcterms:modified xsi:type="dcterms:W3CDTF">2015-04-20T21:22:35Z</dcterms:modified>
</cp:coreProperties>
</file>